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60" r:id="rId7"/>
    <p:sldId id="262" r:id="rId8"/>
    <p:sldId id="264" r:id="rId9"/>
    <p:sldId id="265" r:id="rId10"/>
    <p:sldId id="285" r:id="rId11"/>
    <p:sldId id="284" r:id="rId12"/>
    <p:sldId id="287" r:id="rId13"/>
    <p:sldId id="274" r:id="rId14"/>
    <p:sldId id="275" r:id="rId15"/>
    <p:sldId id="277" r:id="rId16"/>
    <p:sldId id="276" r:id="rId17"/>
    <p:sldId id="286" r:id="rId18"/>
    <p:sldId id="279" r:id="rId19"/>
    <p:sldId id="280"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_rels/data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36AA78-93A0-487E-ABEF-39D65D5A3469}"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0447AA8E-38AD-482C-B04D-B259ECD3DDE1}">
      <dgm:prSet/>
      <dgm:spPr/>
      <dgm:t>
        <a:bodyPr/>
        <a:lstStyle/>
        <a:p>
          <a:r>
            <a:rPr lang="en-US" dirty="0"/>
            <a:t>What is a trust?</a:t>
          </a:r>
        </a:p>
      </dgm:t>
    </dgm:pt>
    <dgm:pt modelId="{FD842D48-D73D-4A40-B097-51406432F719}" type="parTrans" cxnId="{39DD42D8-1B3F-45FD-9833-E1A09378D45F}">
      <dgm:prSet/>
      <dgm:spPr/>
      <dgm:t>
        <a:bodyPr/>
        <a:lstStyle/>
        <a:p>
          <a:endParaRPr lang="en-US"/>
        </a:p>
      </dgm:t>
    </dgm:pt>
    <dgm:pt modelId="{DE039E49-44E7-482C-A83A-9657D66E3F54}" type="sibTrans" cxnId="{39DD42D8-1B3F-45FD-9833-E1A09378D45F}">
      <dgm:prSet/>
      <dgm:spPr/>
      <dgm:t>
        <a:bodyPr/>
        <a:lstStyle/>
        <a:p>
          <a:endParaRPr lang="en-US"/>
        </a:p>
      </dgm:t>
    </dgm:pt>
    <dgm:pt modelId="{C8F3F3E0-93A0-4157-A30E-C79811657124}">
      <dgm:prSet/>
      <dgm:spPr/>
      <dgm:t>
        <a:bodyPr/>
        <a:lstStyle/>
        <a:p>
          <a:r>
            <a:rPr lang="en-US" dirty="0"/>
            <a:t>What is the purpose of the Trust?</a:t>
          </a:r>
        </a:p>
      </dgm:t>
    </dgm:pt>
    <dgm:pt modelId="{539A60F5-7964-497B-AD04-6BA087EE5BCE}" type="parTrans" cxnId="{772423E7-7518-4B22-BCBA-CBB9AB97908F}">
      <dgm:prSet/>
      <dgm:spPr/>
      <dgm:t>
        <a:bodyPr/>
        <a:lstStyle/>
        <a:p>
          <a:endParaRPr lang="en-US"/>
        </a:p>
      </dgm:t>
    </dgm:pt>
    <dgm:pt modelId="{66BA14A9-5CD2-4376-8F04-E1A8E0A634A5}" type="sibTrans" cxnId="{772423E7-7518-4B22-BCBA-CBB9AB97908F}">
      <dgm:prSet/>
      <dgm:spPr/>
      <dgm:t>
        <a:bodyPr/>
        <a:lstStyle/>
        <a:p>
          <a:endParaRPr lang="en-US"/>
        </a:p>
      </dgm:t>
    </dgm:pt>
    <dgm:pt modelId="{39E72F22-F78F-4C2D-A1B5-987024F24346}">
      <dgm:prSet/>
      <dgm:spPr/>
      <dgm:t>
        <a:bodyPr/>
        <a:lstStyle/>
        <a:p>
          <a:r>
            <a:rPr lang="en-US"/>
            <a:t>A brief history of the Trust to date</a:t>
          </a:r>
        </a:p>
      </dgm:t>
    </dgm:pt>
    <dgm:pt modelId="{9AD08ADA-B18E-4CE2-9458-483511EECE92}" type="parTrans" cxnId="{F20026B4-06D3-4AE2-BE09-A5A1899059AB}">
      <dgm:prSet/>
      <dgm:spPr/>
      <dgm:t>
        <a:bodyPr/>
        <a:lstStyle/>
        <a:p>
          <a:endParaRPr lang="en-US"/>
        </a:p>
      </dgm:t>
    </dgm:pt>
    <dgm:pt modelId="{6E4B895E-DF8A-487D-8EA9-ADA9830FAF15}" type="sibTrans" cxnId="{F20026B4-06D3-4AE2-BE09-A5A1899059AB}">
      <dgm:prSet/>
      <dgm:spPr/>
      <dgm:t>
        <a:bodyPr/>
        <a:lstStyle/>
        <a:p>
          <a:endParaRPr lang="en-US"/>
        </a:p>
      </dgm:t>
    </dgm:pt>
    <dgm:pt modelId="{325B0783-526B-465B-90FA-4D7FD8472718}">
      <dgm:prSet/>
      <dgm:spPr/>
      <dgm:t>
        <a:bodyPr/>
        <a:lstStyle/>
        <a:p>
          <a:r>
            <a:rPr lang="en-US"/>
            <a:t>How is the Trust managed?</a:t>
          </a:r>
        </a:p>
      </dgm:t>
    </dgm:pt>
    <dgm:pt modelId="{A7C1749E-97C1-46DA-8EF0-A4DC77ABE165}" type="parTrans" cxnId="{54A4CF9E-755C-4CEE-A176-137060A81868}">
      <dgm:prSet/>
      <dgm:spPr/>
      <dgm:t>
        <a:bodyPr/>
        <a:lstStyle/>
        <a:p>
          <a:endParaRPr lang="en-US"/>
        </a:p>
      </dgm:t>
    </dgm:pt>
    <dgm:pt modelId="{B3D4B0B2-9BBC-455D-B87D-9533B4DF7D44}" type="sibTrans" cxnId="{54A4CF9E-755C-4CEE-A176-137060A81868}">
      <dgm:prSet/>
      <dgm:spPr/>
      <dgm:t>
        <a:bodyPr/>
        <a:lstStyle/>
        <a:p>
          <a:endParaRPr lang="en-US"/>
        </a:p>
      </dgm:t>
    </dgm:pt>
    <dgm:pt modelId="{E3206A16-030A-4758-AAFE-DF9D56CBBA02}">
      <dgm:prSet/>
      <dgm:spPr/>
      <dgm:t>
        <a:bodyPr/>
        <a:lstStyle/>
        <a:p>
          <a:r>
            <a:rPr lang="en-US"/>
            <a:t>How much did the Trust spend?</a:t>
          </a:r>
        </a:p>
      </dgm:t>
    </dgm:pt>
    <dgm:pt modelId="{43A70549-BB5A-4C0F-B390-C97BD89C0A46}" type="parTrans" cxnId="{60EA16D0-BFFD-44F4-A532-2636C771DAB4}">
      <dgm:prSet/>
      <dgm:spPr/>
      <dgm:t>
        <a:bodyPr/>
        <a:lstStyle/>
        <a:p>
          <a:endParaRPr lang="en-US"/>
        </a:p>
      </dgm:t>
    </dgm:pt>
    <dgm:pt modelId="{3AE49C6C-6267-42EF-AFD6-D288E6BDF950}" type="sibTrans" cxnId="{60EA16D0-BFFD-44F4-A532-2636C771DAB4}">
      <dgm:prSet/>
      <dgm:spPr/>
      <dgm:t>
        <a:bodyPr/>
        <a:lstStyle/>
        <a:p>
          <a:endParaRPr lang="en-US"/>
        </a:p>
      </dgm:t>
    </dgm:pt>
    <dgm:pt modelId="{B55D1FAB-FF9E-4021-B214-580C395D6804}">
      <dgm:prSet/>
      <dgm:spPr/>
      <dgm:t>
        <a:bodyPr/>
        <a:lstStyle/>
        <a:p>
          <a:r>
            <a:rPr lang="en-US"/>
            <a:t>How much have Community members/programs received?</a:t>
          </a:r>
        </a:p>
      </dgm:t>
    </dgm:pt>
    <dgm:pt modelId="{EDCCAEA2-E609-4FE1-A025-7061641FFC7D}" type="parTrans" cxnId="{D66C3304-FAC6-4370-BF14-237A6DF41381}">
      <dgm:prSet/>
      <dgm:spPr/>
      <dgm:t>
        <a:bodyPr/>
        <a:lstStyle/>
        <a:p>
          <a:endParaRPr lang="en-US"/>
        </a:p>
      </dgm:t>
    </dgm:pt>
    <dgm:pt modelId="{E8BF8C6F-F91C-449D-BCCC-A7AB817266C3}" type="sibTrans" cxnId="{D66C3304-FAC6-4370-BF14-237A6DF41381}">
      <dgm:prSet/>
      <dgm:spPr/>
      <dgm:t>
        <a:bodyPr/>
        <a:lstStyle/>
        <a:p>
          <a:endParaRPr lang="en-US"/>
        </a:p>
      </dgm:t>
    </dgm:pt>
    <dgm:pt modelId="{3888A4F5-3EE0-4A72-81D4-33870609BC6D}">
      <dgm:prSet/>
      <dgm:spPr/>
      <dgm:t>
        <a:bodyPr/>
        <a:lstStyle/>
        <a:p>
          <a:r>
            <a:rPr lang="en-US"/>
            <a:t>How much will Band Council receive?</a:t>
          </a:r>
        </a:p>
      </dgm:t>
    </dgm:pt>
    <dgm:pt modelId="{CBACBC1A-9614-416B-B9A2-B353F3468470}" type="parTrans" cxnId="{CBF7B0EB-26F2-4615-BCF9-38F97F8FC6AA}">
      <dgm:prSet/>
      <dgm:spPr/>
      <dgm:t>
        <a:bodyPr/>
        <a:lstStyle/>
        <a:p>
          <a:endParaRPr lang="en-US"/>
        </a:p>
      </dgm:t>
    </dgm:pt>
    <dgm:pt modelId="{714E37FB-0D4D-46C9-819F-882F2C8838D4}" type="sibTrans" cxnId="{CBF7B0EB-26F2-4615-BCF9-38F97F8FC6AA}">
      <dgm:prSet/>
      <dgm:spPr/>
      <dgm:t>
        <a:bodyPr/>
        <a:lstStyle/>
        <a:p>
          <a:endParaRPr lang="en-US"/>
        </a:p>
      </dgm:t>
    </dgm:pt>
    <dgm:pt modelId="{F96364C6-BAD0-4A46-8856-492EA41A15A0}" type="pres">
      <dgm:prSet presAssocID="{5D36AA78-93A0-487E-ABEF-39D65D5A3469}" presName="Name0" presStyleCnt="0">
        <dgm:presLayoutVars>
          <dgm:dir/>
          <dgm:animLvl val="lvl"/>
          <dgm:resizeHandles val="exact"/>
        </dgm:presLayoutVars>
      </dgm:prSet>
      <dgm:spPr/>
    </dgm:pt>
    <dgm:pt modelId="{77800A8E-2EA7-42FD-991C-2ADBBDDF2C68}" type="pres">
      <dgm:prSet presAssocID="{0447AA8E-38AD-482C-B04D-B259ECD3DDE1}" presName="linNode" presStyleCnt="0"/>
      <dgm:spPr/>
    </dgm:pt>
    <dgm:pt modelId="{3C629440-6A53-4C34-A707-E26508F2C48D}" type="pres">
      <dgm:prSet presAssocID="{0447AA8E-38AD-482C-B04D-B259ECD3DDE1}" presName="parentText" presStyleLbl="node1" presStyleIdx="0" presStyleCnt="7">
        <dgm:presLayoutVars>
          <dgm:chMax val="1"/>
          <dgm:bulletEnabled val="1"/>
        </dgm:presLayoutVars>
      </dgm:prSet>
      <dgm:spPr/>
    </dgm:pt>
    <dgm:pt modelId="{267FBCBB-4CC6-49ED-A449-09AB5A61439B}" type="pres">
      <dgm:prSet presAssocID="{DE039E49-44E7-482C-A83A-9657D66E3F54}" presName="sp" presStyleCnt="0"/>
      <dgm:spPr/>
    </dgm:pt>
    <dgm:pt modelId="{944255FC-8EA8-49E9-81DF-7EBDCEEAF83F}" type="pres">
      <dgm:prSet presAssocID="{C8F3F3E0-93A0-4157-A30E-C79811657124}" presName="linNode" presStyleCnt="0"/>
      <dgm:spPr/>
    </dgm:pt>
    <dgm:pt modelId="{FF988067-66AD-422E-BCAB-D9A478AB01F9}" type="pres">
      <dgm:prSet presAssocID="{C8F3F3E0-93A0-4157-A30E-C79811657124}" presName="parentText" presStyleLbl="node1" presStyleIdx="1" presStyleCnt="7">
        <dgm:presLayoutVars>
          <dgm:chMax val="1"/>
          <dgm:bulletEnabled val="1"/>
        </dgm:presLayoutVars>
      </dgm:prSet>
      <dgm:spPr/>
    </dgm:pt>
    <dgm:pt modelId="{21735088-97FD-4BC7-B724-1492BFDD26B1}" type="pres">
      <dgm:prSet presAssocID="{66BA14A9-5CD2-4376-8F04-E1A8E0A634A5}" presName="sp" presStyleCnt="0"/>
      <dgm:spPr/>
    </dgm:pt>
    <dgm:pt modelId="{7810815A-04AE-4476-92A3-6E879AB7005B}" type="pres">
      <dgm:prSet presAssocID="{39E72F22-F78F-4C2D-A1B5-987024F24346}" presName="linNode" presStyleCnt="0"/>
      <dgm:spPr/>
    </dgm:pt>
    <dgm:pt modelId="{0D0D9E5A-014D-4AAF-83F9-1B3D891A5FA4}" type="pres">
      <dgm:prSet presAssocID="{39E72F22-F78F-4C2D-A1B5-987024F24346}" presName="parentText" presStyleLbl="node1" presStyleIdx="2" presStyleCnt="7">
        <dgm:presLayoutVars>
          <dgm:chMax val="1"/>
          <dgm:bulletEnabled val="1"/>
        </dgm:presLayoutVars>
      </dgm:prSet>
      <dgm:spPr/>
    </dgm:pt>
    <dgm:pt modelId="{1A697E0E-FF45-4AFB-BA8A-BB9581D89D15}" type="pres">
      <dgm:prSet presAssocID="{6E4B895E-DF8A-487D-8EA9-ADA9830FAF15}" presName="sp" presStyleCnt="0"/>
      <dgm:spPr/>
    </dgm:pt>
    <dgm:pt modelId="{91594CE1-C4F8-480C-A037-D27403AAAED1}" type="pres">
      <dgm:prSet presAssocID="{325B0783-526B-465B-90FA-4D7FD8472718}" presName="linNode" presStyleCnt="0"/>
      <dgm:spPr/>
    </dgm:pt>
    <dgm:pt modelId="{443CD9D7-57CC-4383-B901-2B8CB69C64C3}" type="pres">
      <dgm:prSet presAssocID="{325B0783-526B-465B-90FA-4D7FD8472718}" presName="parentText" presStyleLbl="node1" presStyleIdx="3" presStyleCnt="7">
        <dgm:presLayoutVars>
          <dgm:chMax val="1"/>
          <dgm:bulletEnabled val="1"/>
        </dgm:presLayoutVars>
      </dgm:prSet>
      <dgm:spPr/>
    </dgm:pt>
    <dgm:pt modelId="{9F0AE484-0515-4D38-B02C-0D72BAE3A3F8}" type="pres">
      <dgm:prSet presAssocID="{B3D4B0B2-9BBC-455D-B87D-9533B4DF7D44}" presName="sp" presStyleCnt="0"/>
      <dgm:spPr/>
    </dgm:pt>
    <dgm:pt modelId="{DBD42AEA-6802-4D59-A44B-1CCBA86B8F36}" type="pres">
      <dgm:prSet presAssocID="{E3206A16-030A-4758-AAFE-DF9D56CBBA02}" presName="linNode" presStyleCnt="0"/>
      <dgm:spPr/>
    </dgm:pt>
    <dgm:pt modelId="{2BE0E5A0-AC7D-4B8C-8E62-B96FE9CD7AFC}" type="pres">
      <dgm:prSet presAssocID="{E3206A16-030A-4758-AAFE-DF9D56CBBA02}" presName="parentText" presStyleLbl="node1" presStyleIdx="4" presStyleCnt="7">
        <dgm:presLayoutVars>
          <dgm:chMax val="1"/>
          <dgm:bulletEnabled val="1"/>
        </dgm:presLayoutVars>
      </dgm:prSet>
      <dgm:spPr/>
    </dgm:pt>
    <dgm:pt modelId="{CAD1B08B-103F-42D8-9081-BE25F62DB171}" type="pres">
      <dgm:prSet presAssocID="{3AE49C6C-6267-42EF-AFD6-D288E6BDF950}" presName="sp" presStyleCnt="0"/>
      <dgm:spPr/>
    </dgm:pt>
    <dgm:pt modelId="{A4195A12-0328-4EE1-915B-BBCAC4C5F2B0}" type="pres">
      <dgm:prSet presAssocID="{B55D1FAB-FF9E-4021-B214-580C395D6804}" presName="linNode" presStyleCnt="0"/>
      <dgm:spPr/>
    </dgm:pt>
    <dgm:pt modelId="{3A3333B1-EA14-4CB8-8FB2-5520ED6828B8}" type="pres">
      <dgm:prSet presAssocID="{B55D1FAB-FF9E-4021-B214-580C395D6804}" presName="parentText" presStyleLbl="node1" presStyleIdx="5" presStyleCnt="7">
        <dgm:presLayoutVars>
          <dgm:chMax val="1"/>
          <dgm:bulletEnabled val="1"/>
        </dgm:presLayoutVars>
      </dgm:prSet>
      <dgm:spPr/>
    </dgm:pt>
    <dgm:pt modelId="{EB11ACAD-6017-418C-9162-4892F95FBD89}" type="pres">
      <dgm:prSet presAssocID="{E8BF8C6F-F91C-449D-BCCC-A7AB817266C3}" presName="sp" presStyleCnt="0"/>
      <dgm:spPr/>
    </dgm:pt>
    <dgm:pt modelId="{69984755-6F38-4A22-A750-E01CEF85870F}" type="pres">
      <dgm:prSet presAssocID="{3888A4F5-3EE0-4A72-81D4-33870609BC6D}" presName="linNode" presStyleCnt="0"/>
      <dgm:spPr/>
    </dgm:pt>
    <dgm:pt modelId="{9789C240-8E01-481C-8189-B516D9A17287}" type="pres">
      <dgm:prSet presAssocID="{3888A4F5-3EE0-4A72-81D4-33870609BC6D}" presName="parentText" presStyleLbl="node1" presStyleIdx="6" presStyleCnt="7">
        <dgm:presLayoutVars>
          <dgm:chMax val="1"/>
          <dgm:bulletEnabled val="1"/>
        </dgm:presLayoutVars>
      </dgm:prSet>
      <dgm:spPr/>
    </dgm:pt>
  </dgm:ptLst>
  <dgm:cxnLst>
    <dgm:cxn modelId="{D66C3304-FAC6-4370-BF14-237A6DF41381}" srcId="{5D36AA78-93A0-487E-ABEF-39D65D5A3469}" destId="{B55D1FAB-FF9E-4021-B214-580C395D6804}" srcOrd="5" destOrd="0" parTransId="{EDCCAEA2-E609-4FE1-A025-7061641FFC7D}" sibTransId="{E8BF8C6F-F91C-449D-BCCC-A7AB817266C3}"/>
    <dgm:cxn modelId="{44134974-D526-43B8-8041-637F06439279}" type="presOf" srcId="{3888A4F5-3EE0-4A72-81D4-33870609BC6D}" destId="{9789C240-8E01-481C-8189-B516D9A17287}" srcOrd="0" destOrd="0" presId="urn:microsoft.com/office/officeart/2005/8/layout/vList5"/>
    <dgm:cxn modelId="{043A1E58-6071-4CDB-9194-2AEBDD87AC54}" type="presOf" srcId="{0447AA8E-38AD-482C-B04D-B259ECD3DDE1}" destId="{3C629440-6A53-4C34-A707-E26508F2C48D}" srcOrd="0" destOrd="0" presId="urn:microsoft.com/office/officeart/2005/8/layout/vList5"/>
    <dgm:cxn modelId="{BBE3AD79-BEFD-4A18-800D-05D10EFB2847}" type="presOf" srcId="{E3206A16-030A-4758-AAFE-DF9D56CBBA02}" destId="{2BE0E5A0-AC7D-4B8C-8E62-B96FE9CD7AFC}" srcOrd="0" destOrd="0" presId="urn:microsoft.com/office/officeart/2005/8/layout/vList5"/>
    <dgm:cxn modelId="{54A4CF9E-755C-4CEE-A176-137060A81868}" srcId="{5D36AA78-93A0-487E-ABEF-39D65D5A3469}" destId="{325B0783-526B-465B-90FA-4D7FD8472718}" srcOrd="3" destOrd="0" parTransId="{A7C1749E-97C1-46DA-8EF0-A4DC77ABE165}" sibTransId="{B3D4B0B2-9BBC-455D-B87D-9533B4DF7D44}"/>
    <dgm:cxn modelId="{F20026B4-06D3-4AE2-BE09-A5A1899059AB}" srcId="{5D36AA78-93A0-487E-ABEF-39D65D5A3469}" destId="{39E72F22-F78F-4C2D-A1B5-987024F24346}" srcOrd="2" destOrd="0" parTransId="{9AD08ADA-B18E-4CE2-9458-483511EECE92}" sibTransId="{6E4B895E-DF8A-487D-8EA9-ADA9830FAF15}"/>
    <dgm:cxn modelId="{81323DB7-D9B9-402C-934C-A8AC7B24FA2A}" type="presOf" srcId="{325B0783-526B-465B-90FA-4D7FD8472718}" destId="{443CD9D7-57CC-4383-B901-2B8CB69C64C3}" srcOrd="0" destOrd="0" presId="urn:microsoft.com/office/officeart/2005/8/layout/vList5"/>
    <dgm:cxn modelId="{BF3605BF-3CF3-44C3-A510-A7AB1A96E0A5}" type="presOf" srcId="{B55D1FAB-FF9E-4021-B214-580C395D6804}" destId="{3A3333B1-EA14-4CB8-8FB2-5520ED6828B8}" srcOrd="0" destOrd="0" presId="urn:microsoft.com/office/officeart/2005/8/layout/vList5"/>
    <dgm:cxn modelId="{60EA16D0-BFFD-44F4-A532-2636C771DAB4}" srcId="{5D36AA78-93A0-487E-ABEF-39D65D5A3469}" destId="{E3206A16-030A-4758-AAFE-DF9D56CBBA02}" srcOrd="4" destOrd="0" parTransId="{43A70549-BB5A-4C0F-B390-C97BD89C0A46}" sibTransId="{3AE49C6C-6267-42EF-AFD6-D288E6BDF950}"/>
    <dgm:cxn modelId="{57DFF9D7-4F16-487A-8A97-CB55E52F2A48}" type="presOf" srcId="{5D36AA78-93A0-487E-ABEF-39D65D5A3469}" destId="{F96364C6-BAD0-4A46-8856-492EA41A15A0}" srcOrd="0" destOrd="0" presId="urn:microsoft.com/office/officeart/2005/8/layout/vList5"/>
    <dgm:cxn modelId="{39DD42D8-1B3F-45FD-9833-E1A09378D45F}" srcId="{5D36AA78-93A0-487E-ABEF-39D65D5A3469}" destId="{0447AA8E-38AD-482C-B04D-B259ECD3DDE1}" srcOrd="0" destOrd="0" parTransId="{FD842D48-D73D-4A40-B097-51406432F719}" sibTransId="{DE039E49-44E7-482C-A83A-9657D66E3F54}"/>
    <dgm:cxn modelId="{72D2D5D9-8EF9-49FC-8956-D0E49B28D942}" type="presOf" srcId="{39E72F22-F78F-4C2D-A1B5-987024F24346}" destId="{0D0D9E5A-014D-4AAF-83F9-1B3D891A5FA4}" srcOrd="0" destOrd="0" presId="urn:microsoft.com/office/officeart/2005/8/layout/vList5"/>
    <dgm:cxn modelId="{B9ACD4E6-9F5C-42AF-B334-EE026B683DD3}" type="presOf" srcId="{C8F3F3E0-93A0-4157-A30E-C79811657124}" destId="{FF988067-66AD-422E-BCAB-D9A478AB01F9}" srcOrd="0" destOrd="0" presId="urn:microsoft.com/office/officeart/2005/8/layout/vList5"/>
    <dgm:cxn modelId="{772423E7-7518-4B22-BCBA-CBB9AB97908F}" srcId="{5D36AA78-93A0-487E-ABEF-39D65D5A3469}" destId="{C8F3F3E0-93A0-4157-A30E-C79811657124}" srcOrd="1" destOrd="0" parTransId="{539A60F5-7964-497B-AD04-6BA087EE5BCE}" sibTransId="{66BA14A9-5CD2-4376-8F04-E1A8E0A634A5}"/>
    <dgm:cxn modelId="{CBF7B0EB-26F2-4615-BCF9-38F97F8FC6AA}" srcId="{5D36AA78-93A0-487E-ABEF-39D65D5A3469}" destId="{3888A4F5-3EE0-4A72-81D4-33870609BC6D}" srcOrd="6" destOrd="0" parTransId="{CBACBC1A-9614-416B-B9A2-B353F3468470}" sibTransId="{714E37FB-0D4D-46C9-819F-882F2C8838D4}"/>
    <dgm:cxn modelId="{F269A941-6A9E-4C77-9AD0-2EDAE15CE280}" type="presParOf" srcId="{F96364C6-BAD0-4A46-8856-492EA41A15A0}" destId="{77800A8E-2EA7-42FD-991C-2ADBBDDF2C68}" srcOrd="0" destOrd="0" presId="urn:microsoft.com/office/officeart/2005/8/layout/vList5"/>
    <dgm:cxn modelId="{C24BFCE9-E66A-4B2B-B195-E1F9BB327D01}" type="presParOf" srcId="{77800A8E-2EA7-42FD-991C-2ADBBDDF2C68}" destId="{3C629440-6A53-4C34-A707-E26508F2C48D}" srcOrd="0" destOrd="0" presId="urn:microsoft.com/office/officeart/2005/8/layout/vList5"/>
    <dgm:cxn modelId="{D7D0D15C-0A55-4413-AE9B-DED2B1FEE0BF}" type="presParOf" srcId="{F96364C6-BAD0-4A46-8856-492EA41A15A0}" destId="{267FBCBB-4CC6-49ED-A449-09AB5A61439B}" srcOrd="1" destOrd="0" presId="urn:microsoft.com/office/officeart/2005/8/layout/vList5"/>
    <dgm:cxn modelId="{49E6AC44-BA21-48FE-8E97-DDD561F9282D}" type="presParOf" srcId="{F96364C6-BAD0-4A46-8856-492EA41A15A0}" destId="{944255FC-8EA8-49E9-81DF-7EBDCEEAF83F}" srcOrd="2" destOrd="0" presId="urn:microsoft.com/office/officeart/2005/8/layout/vList5"/>
    <dgm:cxn modelId="{F57B6419-014C-4831-A3FA-0658A420F5CC}" type="presParOf" srcId="{944255FC-8EA8-49E9-81DF-7EBDCEEAF83F}" destId="{FF988067-66AD-422E-BCAB-D9A478AB01F9}" srcOrd="0" destOrd="0" presId="urn:microsoft.com/office/officeart/2005/8/layout/vList5"/>
    <dgm:cxn modelId="{303D7821-BF32-4500-A975-177585033A73}" type="presParOf" srcId="{F96364C6-BAD0-4A46-8856-492EA41A15A0}" destId="{21735088-97FD-4BC7-B724-1492BFDD26B1}" srcOrd="3" destOrd="0" presId="urn:microsoft.com/office/officeart/2005/8/layout/vList5"/>
    <dgm:cxn modelId="{23A54479-9E84-4714-B86B-C5CB2CC0A1A3}" type="presParOf" srcId="{F96364C6-BAD0-4A46-8856-492EA41A15A0}" destId="{7810815A-04AE-4476-92A3-6E879AB7005B}" srcOrd="4" destOrd="0" presId="urn:microsoft.com/office/officeart/2005/8/layout/vList5"/>
    <dgm:cxn modelId="{658173A0-DD84-408C-9AE0-C8713C7FDCB3}" type="presParOf" srcId="{7810815A-04AE-4476-92A3-6E879AB7005B}" destId="{0D0D9E5A-014D-4AAF-83F9-1B3D891A5FA4}" srcOrd="0" destOrd="0" presId="urn:microsoft.com/office/officeart/2005/8/layout/vList5"/>
    <dgm:cxn modelId="{8170F09C-EB27-45CC-905D-3404DED9FB06}" type="presParOf" srcId="{F96364C6-BAD0-4A46-8856-492EA41A15A0}" destId="{1A697E0E-FF45-4AFB-BA8A-BB9581D89D15}" srcOrd="5" destOrd="0" presId="urn:microsoft.com/office/officeart/2005/8/layout/vList5"/>
    <dgm:cxn modelId="{BCB15F2D-E757-411C-95F4-C7B2EB7C549E}" type="presParOf" srcId="{F96364C6-BAD0-4A46-8856-492EA41A15A0}" destId="{91594CE1-C4F8-480C-A037-D27403AAAED1}" srcOrd="6" destOrd="0" presId="urn:microsoft.com/office/officeart/2005/8/layout/vList5"/>
    <dgm:cxn modelId="{1A026BDD-AD87-413E-90CE-A32BAAC72A34}" type="presParOf" srcId="{91594CE1-C4F8-480C-A037-D27403AAAED1}" destId="{443CD9D7-57CC-4383-B901-2B8CB69C64C3}" srcOrd="0" destOrd="0" presId="urn:microsoft.com/office/officeart/2005/8/layout/vList5"/>
    <dgm:cxn modelId="{03EF25BA-DCF6-447B-9D7A-37664F07DF66}" type="presParOf" srcId="{F96364C6-BAD0-4A46-8856-492EA41A15A0}" destId="{9F0AE484-0515-4D38-B02C-0D72BAE3A3F8}" srcOrd="7" destOrd="0" presId="urn:microsoft.com/office/officeart/2005/8/layout/vList5"/>
    <dgm:cxn modelId="{BD9F3E5E-46D5-4728-ADE2-BE4C25805B50}" type="presParOf" srcId="{F96364C6-BAD0-4A46-8856-492EA41A15A0}" destId="{DBD42AEA-6802-4D59-A44B-1CCBA86B8F36}" srcOrd="8" destOrd="0" presId="urn:microsoft.com/office/officeart/2005/8/layout/vList5"/>
    <dgm:cxn modelId="{A5FE8BC7-AFF0-4E83-B2A8-0E5A3CE1FD80}" type="presParOf" srcId="{DBD42AEA-6802-4D59-A44B-1CCBA86B8F36}" destId="{2BE0E5A0-AC7D-4B8C-8E62-B96FE9CD7AFC}" srcOrd="0" destOrd="0" presId="urn:microsoft.com/office/officeart/2005/8/layout/vList5"/>
    <dgm:cxn modelId="{BE0B56A0-FE02-40E6-BB05-94027CEB9F81}" type="presParOf" srcId="{F96364C6-BAD0-4A46-8856-492EA41A15A0}" destId="{CAD1B08B-103F-42D8-9081-BE25F62DB171}" srcOrd="9" destOrd="0" presId="urn:microsoft.com/office/officeart/2005/8/layout/vList5"/>
    <dgm:cxn modelId="{49754B01-436D-4F4D-8A2F-78B8005166E2}" type="presParOf" srcId="{F96364C6-BAD0-4A46-8856-492EA41A15A0}" destId="{A4195A12-0328-4EE1-915B-BBCAC4C5F2B0}" srcOrd="10" destOrd="0" presId="urn:microsoft.com/office/officeart/2005/8/layout/vList5"/>
    <dgm:cxn modelId="{64BC21BF-3431-4F46-9FF7-DB81E568AA19}" type="presParOf" srcId="{A4195A12-0328-4EE1-915B-BBCAC4C5F2B0}" destId="{3A3333B1-EA14-4CB8-8FB2-5520ED6828B8}" srcOrd="0" destOrd="0" presId="urn:microsoft.com/office/officeart/2005/8/layout/vList5"/>
    <dgm:cxn modelId="{57D70CC5-8338-4C6C-ADE6-2C9461DA42A9}" type="presParOf" srcId="{F96364C6-BAD0-4A46-8856-492EA41A15A0}" destId="{EB11ACAD-6017-418C-9162-4892F95FBD89}" srcOrd="11" destOrd="0" presId="urn:microsoft.com/office/officeart/2005/8/layout/vList5"/>
    <dgm:cxn modelId="{2873655F-0CF7-4FB2-B8A1-D20B7FAAD379}" type="presParOf" srcId="{F96364C6-BAD0-4A46-8856-492EA41A15A0}" destId="{69984755-6F38-4A22-A750-E01CEF85870F}" srcOrd="12" destOrd="0" presId="urn:microsoft.com/office/officeart/2005/8/layout/vList5"/>
    <dgm:cxn modelId="{501B6556-88BD-4109-A286-C948B674417A}" type="presParOf" srcId="{69984755-6F38-4A22-A750-E01CEF85870F}" destId="{9789C240-8E01-481C-8189-B516D9A17287}"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C4C185-70AD-4740-95D7-A5329992438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1689C16-00EC-41A9-95DA-8A7529EBADFB}">
      <dgm:prSet/>
      <dgm:spPr/>
      <dgm:t>
        <a:bodyPr/>
        <a:lstStyle/>
        <a:p>
          <a:r>
            <a:rPr lang="en-US" b="1"/>
            <a:t>2012</a:t>
          </a:r>
          <a:endParaRPr lang="en-US"/>
        </a:p>
      </dgm:t>
    </dgm:pt>
    <dgm:pt modelId="{E92C76D7-41CD-48D0-8B03-8147B703EA4A}" type="parTrans" cxnId="{AD85A830-8CD1-46BB-800E-65966BEEE065}">
      <dgm:prSet/>
      <dgm:spPr/>
      <dgm:t>
        <a:bodyPr/>
        <a:lstStyle/>
        <a:p>
          <a:endParaRPr lang="en-US"/>
        </a:p>
      </dgm:t>
    </dgm:pt>
    <dgm:pt modelId="{C616EC2D-684B-4F23-95F4-DE016DA589DA}" type="sibTrans" cxnId="{AD85A830-8CD1-46BB-800E-65966BEEE065}">
      <dgm:prSet/>
      <dgm:spPr/>
      <dgm:t>
        <a:bodyPr/>
        <a:lstStyle/>
        <a:p>
          <a:endParaRPr lang="en-US"/>
        </a:p>
      </dgm:t>
    </dgm:pt>
    <dgm:pt modelId="{DA49A9DD-7234-4DC9-8100-CEE353561FA9}">
      <dgm:prSet/>
      <dgm:spPr/>
      <dgm:t>
        <a:bodyPr/>
        <a:lstStyle/>
        <a:p>
          <a:r>
            <a:rPr lang="en-US" dirty="0"/>
            <a:t>The Trust was established when the Deed of Trust was signed by Band Council (the Settlor) and the original Trustees on October 16, 2012</a:t>
          </a:r>
        </a:p>
      </dgm:t>
    </dgm:pt>
    <dgm:pt modelId="{10F203A9-BA60-41D6-AFE8-84C7629DC9CE}" type="parTrans" cxnId="{D0E533FB-31D0-42F9-944F-93371203CF07}">
      <dgm:prSet/>
      <dgm:spPr/>
      <dgm:t>
        <a:bodyPr/>
        <a:lstStyle/>
        <a:p>
          <a:endParaRPr lang="en-US"/>
        </a:p>
      </dgm:t>
    </dgm:pt>
    <dgm:pt modelId="{772E7FD6-B2DE-4CAE-83EA-0C4A2825BC44}" type="sibTrans" cxnId="{D0E533FB-31D0-42F9-944F-93371203CF07}">
      <dgm:prSet/>
      <dgm:spPr/>
      <dgm:t>
        <a:bodyPr/>
        <a:lstStyle/>
        <a:p>
          <a:endParaRPr lang="en-US"/>
        </a:p>
      </dgm:t>
    </dgm:pt>
    <dgm:pt modelId="{582F62F4-DF66-4E15-BA0F-A2749C0C61EB}">
      <dgm:prSet/>
      <dgm:spPr/>
      <dgm:t>
        <a:bodyPr/>
        <a:lstStyle/>
        <a:p>
          <a:r>
            <a:rPr lang="en-US"/>
            <a:t>The five original Trustees were appointed by Council</a:t>
          </a:r>
        </a:p>
      </dgm:t>
    </dgm:pt>
    <dgm:pt modelId="{8BC1CA2B-9BF6-4C7F-B6C4-242D54E28A65}" type="parTrans" cxnId="{CAF0BBD4-BF5D-4BBB-AE9F-BCBE4D0773F6}">
      <dgm:prSet/>
      <dgm:spPr/>
      <dgm:t>
        <a:bodyPr/>
        <a:lstStyle/>
        <a:p>
          <a:endParaRPr lang="en-US"/>
        </a:p>
      </dgm:t>
    </dgm:pt>
    <dgm:pt modelId="{3E603E05-2620-4C1F-8F40-9CFDC83C1948}" type="sibTrans" cxnId="{CAF0BBD4-BF5D-4BBB-AE9F-BCBE4D0773F6}">
      <dgm:prSet/>
      <dgm:spPr/>
      <dgm:t>
        <a:bodyPr/>
        <a:lstStyle/>
        <a:p>
          <a:endParaRPr lang="en-US"/>
        </a:p>
      </dgm:t>
    </dgm:pt>
    <dgm:pt modelId="{88591F10-1837-4ABF-A841-29173B150766}">
      <dgm:prSet/>
      <dgm:spPr/>
      <dgm:t>
        <a:bodyPr/>
        <a:lstStyle/>
        <a:p>
          <a:r>
            <a:rPr lang="en-US"/>
            <a:t>T. E. Wealth was hired as Investment Consultant</a:t>
          </a:r>
        </a:p>
      </dgm:t>
    </dgm:pt>
    <dgm:pt modelId="{36C39059-69A5-4F14-A049-2BA435618B40}" type="parTrans" cxnId="{C10B365B-1E8E-4EE4-AAC6-179E381620CF}">
      <dgm:prSet/>
      <dgm:spPr/>
      <dgm:t>
        <a:bodyPr/>
        <a:lstStyle/>
        <a:p>
          <a:endParaRPr lang="en-US"/>
        </a:p>
      </dgm:t>
    </dgm:pt>
    <dgm:pt modelId="{D94B1D2D-B114-4FE4-8179-6CD568510F10}" type="sibTrans" cxnId="{C10B365B-1E8E-4EE4-AAC6-179E381620CF}">
      <dgm:prSet/>
      <dgm:spPr/>
      <dgm:t>
        <a:bodyPr/>
        <a:lstStyle/>
        <a:p>
          <a:endParaRPr lang="en-US"/>
        </a:p>
      </dgm:t>
    </dgm:pt>
    <dgm:pt modelId="{E69B3551-B682-4F3B-A703-1DD156CB2944}">
      <dgm:prSet/>
      <dgm:spPr/>
      <dgm:t>
        <a:bodyPr/>
        <a:lstStyle/>
        <a:p>
          <a:r>
            <a:rPr lang="en-US" dirty="0"/>
            <a:t>The Trustees designed the per capita distribution process based on community votes</a:t>
          </a:r>
        </a:p>
      </dgm:t>
    </dgm:pt>
    <dgm:pt modelId="{B65DD1E8-4E89-4C89-A475-3E36C6B48118}" type="parTrans" cxnId="{A7B1A226-A72A-4FDA-A706-232614D621CC}">
      <dgm:prSet/>
      <dgm:spPr/>
      <dgm:t>
        <a:bodyPr/>
        <a:lstStyle/>
        <a:p>
          <a:endParaRPr lang="en-US"/>
        </a:p>
      </dgm:t>
    </dgm:pt>
    <dgm:pt modelId="{79173FDF-D298-46CF-99CC-7714F92109E7}" type="sibTrans" cxnId="{A7B1A226-A72A-4FDA-A706-232614D621CC}">
      <dgm:prSet/>
      <dgm:spPr/>
      <dgm:t>
        <a:bodyPr/>
        <a:lstStyle/>
        <a:p>
          <a:endParaRPr lang="en-US"/>
        </a:p>
      </dgm:t>
    </dgm:pt>
    <dgm:pt modelId="{8A1B1A89-7D7F-41F3-8EED-C3E58B7DB77B}">
      <dgm:prSet/>
      <dgm:spPr/>
      <dgm:t>
        <a:bodyPr/>
        <a:lstStyle/>
        <a:p>
          <a:r>
            <a:rPr lang="en-US"/>
            <a:t>In December, settlement proceeds of $29,626,424 were received from the Government of Canada</a:t>
          </a:r>
        </a:p>
      </dgm:t>
    </dgm:pt>
    <dgm:pt modelId="{DB871740-AEBF-4E11-8D16-BEB9D804874E}" type="parTrans" cxnId="{201F12F0-6FF4-4963-8CDF-C30854DF6EC6}">
      <dgm:prSet/>
      <dgm:spPr/>
      <dgm:t>
        <a:bodyPr/>
        <a:lstStyle/>
        <a:p>
          <a:endParaRPr lang="en-US"/>
        </a:p>
      </dgm:t>
    </dgm:pt>
    <dgm:pt modelId="{50BA2C95-0A7F-4A6F-928E-47C99DF3D5F1}" type="sibTrans" cxnId="{201F12F0-6FF4-4963-8CDF-C30854DF6EC6}">
      <dgm:prSet/>
      <dgm:spPr/>
      <dgm:t>
        <a:bodyPr/>
        <a:lstStyle/>
        <a:p>
          <a:endParaRPr lang="en-US"/>
        </a:p>
      </dgm:t>
    </dgm:pt>
    <dgm:pt modelId="{7B4203BA-162A-47A6-8F3C-04E854A0DE43}" type="pres">
      <dgm:prSet presAssocID="{42C4C185-70AD-4740-95D7-A53299924383}" presName="diagram" presStyleCnt="0">
        <dgm:presLayoutVars>
          <dgm:dir/>
          <dgm:resizeHandles val="exact"/>
        </dgm:presLayoutVars>
      </dgm:prSet>
      <dgm:spPr/>
    </dgm:pt>
    <dgm:pt modelId="{B11B06D2-1E85-45C4-97C8-9F74B7657F1B}" type="pres">
      <dgm:prSet presAssocID="{F1689C16-00EC-41A9-95DA-8A7529EBADFB}" presName="node" presStyleLbl="node1" presStyleIdx="0" presStyleCnt="6">
        <dgm:presLayoutVars>
          <dgm:bulletEnabled val="1"/>
        </dgm:presLayoutVars>
      </dgm:prSet>
      <dgm:spPr/>
    </dgm:pt>
    <dgm:pt modelId="{0371F3FF-4390-4488-9474-005CF37A9723}" type="pres">
      <dgm:prSet presAssocID="{C616EC2D-684B-4F23-95F4-DE016DA589DA}" presName="sibTrans" presStyleCnt="0"/>
      <dgm:spPr/>
    </dgm:pt>
    <dgm:pt modelId="{18942F3B-CFE5-4587-B4C9-1C28630DF5FC}" type="pres">
      <dgm:prSet presAssocID="{DA49A9DD-7234-4DC9-8100-CEE353561FA9}" presName="node" presStyleLbl="node1" presStyleIdx="1" presStyleCnt="6">
        <dgm:presLayoutVars>
          <dgm:bulletEnabled val="1"/>
        </dgm:presLayoutVars>
      </dgm:prSet>
      <dgm:spPr/>
    </dgm:pt>
    <dgm:pt modelId="{0D9FDECA-E336-4C55-83E2-6E6F7A799EE1}" type="pres">
      <dgm:prSet presAssocID="{772E7FD6-B2DE-4CAE-83EA-0C4A2825BC44}" presName="sibTrans" presStyleCnt="0"/>
      <dgm:spPr/>
    </dgm:pt>
    <dgm:pt modelId="{E3872D34-EF01-45DF-90CE-586515702959}" type="pres">
      <dgm:prSet presAssocID="{582F62F4-DF66-4E15-BA0F-A2749C0C61EB}" presName="node" presStyleLbl="node1" presStyleIdx="2" presStyleCnt="6">
        <dgm:presLayoutVars>
          <dgm:bulletEnabled val="1"/>
        </dgm:presLayoutVars>
      </dgm:prSet>
      <dgm:spPr/>
    </dgm:pt>
    <dgm:pt modelId="{630696E4-917E-4635-9551-42332E36209E}" type="pres">
      <dgm:prSet presAssocID="{3E603E05-2620-4C1F-8F40-9CFDC83C1948}" presName="sibTrans" presStyleCnt="0"/>
      <dgm:spPr/>
    </dgm:pt>
    <dgm:pt modelId="{F1809D35-885F-4E3E-AA87-DBF23AA837B0}" type="pres">
      <dgm:prSet presAssocID="{88591F10-1837-4ABF-A841-29173B150766}" presName="node" presStyleLbl="node1" presStyleIdx="3" presStyleCnt="6">
        <dgm:presLayoutVars>
          <dgm:bulletEnabled val="1"/>
        </dgm:presLayoutVars>
      </dgm:prSet>
      <dgm:spPr/>
    </dgm:pt>
    <dgm:pt modelId="{8B39B355-43C2-4B33-B0E0-60FCA8607F61}" type="pres">
      <dgm:prSet presAssocID="{D94B1D2D-B114-4FE4-8179-6CD568510F10}" presName="sibTrans" presStyleCnt="0"/>
      <dgm:spPr/>
    </dgm:pt>
    <dgm:pt modelId="{2B15B151-B5DA-4E31-9CF7-838D454DFA40}" type="pres">
      <dgm:prSet presAssocID="{E69B3551-B682-4F3B-A703-1DD156CB2944}" presName="node" presStyleLbl="node1" presStyleIdx="4" presStyleCnt="6">
        <dgm:presLayoutVars>
          <dgm:bulletEnabled val="1"/>
        </dgm:presLayoutVars>
      </dgm:prSet>
      <dgm:spPr/>
    </dgm:pt>
    <dgm:pt modelId="{3E3E499C-BDF7-458C-AE6A-D49933523BE5}" type="pres">
      <dgm:prSet presAssocID="{79173FDF-D298-46CF-99CC-7714F92109E7}" presName="sibTrans" presStyleCnt="0"/>
      <dgm:spPr/>
    </dgm:pt>
    <dgm:pt modelId="{3E7A73C5-C199-4A71-8E72-0CC6F322F515}" type="pres">
      <dgm:prSet presAssocID="{8A1B1A89-7D7F-41F3-8EED-C3E58B7DB77B}" presName="node" presStyleLbl="node1" presStyleIdx="5" presStyleCnt="6">
        <dgm:presLayoutVars>
          <dgm:bulletEnabled val="1"/>
        </dgm:presLayoutVars>
      </dgm:prSet>
      <dgm:spPr/>
    </dgm:pt>
  </dgm:ptLst>
  <dgm:cxnLst>
    <dgm:cxn modelId="{6097671E-FD27-419C-B9FC-94F5069F47E8}" type="presOf" srcId="{88591F10-1837-4ABF-A841-29173B150766}" destId="{F1809D35-885F-4E3E-AA87-DBF23AA837B0}" srcOrd="0" destOrd="0" presId="urn:microsoft.com/office/officeart/2005/8/layout/default"/>
    <dgm:cxn modelId="{A7B1A226-A72A-4FDA-A706-232614D621CC}" srcId="{42C4C185-70AD-4740-95D7-A53299924383}" destId="{E69B3551-B682-4F3B-A703-1DD156CB2944}" srcOrd="4" destOrd="0" parTransId="{B65DD1E8-4E89-4C89-A475-3E36C6B48118}" sibTransId="{79173FDF-D298-46CF-99CC-7714F92109E7}"/>
    <dgm:cxn modelId="{AD85A830-8CD1-46BB-800E-65966BEEE065}" srcId="{42C4C185-70AD-4740-95D7-A53299924383}" destId="{F1689C16-00EC-41A9-95DA-8A7529EBADFB}" srcOrd="0" destOrd="0" parTransId="{E92C76D7-41CD-48D0-8B03-8147B703EA4A}" sibTransId="{C616EC2D-684B-4F23-95F4-DE016DA589DA}"/>
    <dgm:cxn modelId="{9248EB36-11A3-4BE9-8546-48B5E2DB1820}" type="presOf" srcId="{E69B3551-B682-4F3B-A703-1DD156CB2944}" destId="{2B15B151-B5DA-4E31-9CF7-838D454DFA40}" srcOrd="0" destOrd="0" presId="urn:microsoft.com/office/officeart/2005/8/layout/default"/>
    <dgm:cxn modelId="{C10B365B-1E8E-4EE4-AAC6-179E381620CF}" srcId="{42C4C185-70AD-4740-95D7-A53299924383}" destId="{88591F10-1837-4ABF-A841-29173B150766}" srcOrd="3" destOrd="0" parTransId="{36C39059-69A5-4F14-A049-2BA435618B40}" sibTransId="{D94B1D2D-B114-4FE4-8179-6CD568510F10}"/>
    <dgm:cxn modelId="{4945DF41-C21A-4EDF-816E-4E468292D56F}" type="presOf" srcId="{DA49A9DD-7234-4DC9-8100-CEE353561FA9}" destId="{18942F3B-CFE5-4587-B4C9-1C28630DF5FC}" srcOrd="0" destOrd="0" presId="urn:microsoft.com/office/officeart/2005/8/layout/default"/>
    <dgm:cxn modelId="{0AF3CB65-9826-407B-987E-CE6DEF4A02D8}" type="presOf" srcId="{42C4C185-70AD-4740-95D7-A53299924383}" destId="{7B4203BA-162A-47A6-8F3C-04E854A0DE43}" srcOrd="0" destOrd="0" presId="urn:microsoft.com/office/officeart/2005/8/layout/default"/>
    <dgm:cxn modelId="{7C5A8A9C-5E12-4EE7-AFB5-DEA3AAF51D6F}" type="presOf" srcId="{F1689C16-00EC-41A9-95DA-8A7529EBADFB}" destId="{B11B06D2-1E85-45C4-97C8-9F74B7657F1B}" srcOrd="0" destOrd="0" presId="urn:microsoft.com/office/officeart/2005/8/layout/default"/>
    <dgm:cxn modelId="{DC20FFA3-0294-40C6-9D36-01843D1E0B11}" type="presOf" srcId="{582F62F4-DF66-4E15-BA0F-A2749C0C61EB}" destId="{E3872D34-EF01-45DF-90CE-586515702959}" srcOrd="0" destOrd="0" presId="urn:microsoft.com/office/officeart/2005/8/layout/default"/>
    <dgm:cxn modelId="{CAF0BBD4-BF5D-4BBB-AE9F-BCBE4D0773F6}" srcId="{42C4C185-70AD-4740-95D7-A53299924383}" destId="{582F62F4-DF66-4E15-BA0F-A2749C0C61EB}" srcOrd="2" destOrd="0" parTransId="{8BC1CA2B-9BF6-4C7F-B6C4-242D54E28A65}" sibTransId="{3E603E05-2620-4C1F-8F40-9CFDC83C1948}"/>
    <dgm:cxn modelId="{201F12F0-6FF4-4963-8CDF-C30854DF6EC6}" srcId="{42C4C185-70AD-4740-95D7-A53299924383}" destId="{8A1B1A89-7D7F-41F3-8EED-C3E58B7DB77B}" srcOrd="5" destOrd="0" parTransId="{DB871740-AEBF-4E11-8D16-BEB9D804874E}" sibTransId="{50BA2C95-0A7F-4A6F-928E-47C99DF3D5F1}"/>
    <dgm:cxn modelId="{D0E533FB-31D0-42F9-944F-93371203CF07}" srcId="{42C4C185-70AD-4740-95D7-A53299924383}" destId="{DA49A9DD-7234-4DC9-8100-CEE353561FA9}" srcOrd="1" destOrd="0" parTransId="{10F203A9-BA60-41D6-AFE8-84C7629DC9CE}" sibTransId="{772E7FD6-B2DE-4CAE-83EA-0C4A2825BC44}"/>
    <dgm:cxn modelId="{9A2488FD-8051-4320-8D23-022C8A21A9C5}" type="presOf" srcId="{8A1B1A89-7D7F-41F3-8EED-C3E58B7DB77B}" destId="{3E7A73C5-C199-4A71-8E72-0CC6F322F515}" srcOrd="0" destOrd="0" presId="urn:microsoft.com/office/officeart/2005/8/layout/default"/>
    <dgm:cxn modelId="{28BF7585-83E5-4017-B348-EA612E2F3ECD}" type="presParOf" srcId="{7B4203BA-162A-47A6-8F3C-04E854A0DE43}" destId="{B11B06D2-1E85-45C4-97C8-9F74B7657F1B}" srcOrd="0" destOrd="0" presId="urn:microsoft.com/office/officeart/2005/8/layout/default"/>
    <dgm:cxn modelId="{84FC88B2-AFF8-4E16-B376-6591102A8780}" type="presParOf" srcId="{7B4203BA-162A-47A6-8F3C-04E854A0DE43}" destId="{0371F3FF-4390-4488-9474-005CF37A9723}" srcOrd="1" destOrd="0" presId="urn:microsoft.com/office/officeart/2005/8/layout/default"/>
    <dgm:cxn modelId="{8DE9A5DB-97B7-49DF-9481-5CF8891974DE}" type="presParOf" srcId="{7B4203BA-162A-47A6-8F3C-04E854A0DE43}" destId="{18942F3B-CFE5-4587-B4C9-1C28630DF5FC}" srcOrd="2" destOrd="0" presId="urn:microsoft.com/office/officeart/2005/8/layout/default"/>
    <dgm:cxn modelId="{9E22A584-23F4-4301-8217-C6CA06386864}" type="presParOf" srcId="{7B4203BA-162A-47A6-8F3C-04E854A0DE43}" destId="{0D9FDECA-E336-4C55-83E2-6E6F7A799EE1}" srcOrd="3" destOrd="0" presId="urn:microsoft.com/office/officeart/2005/8/layout/default"/>
    <dgm:cxn modelId="{508DDF6A-0B46-4FA8-8531-C4B2A8C1DED2}" type="presParOf" srcId="{7B4203BA-162A-47A6-8F3C-04E854A0DE43}" destId="{E3872D34-EF01-45DF-90CE-586515702959}" srcOrd="4" destOrd="0" presId="urn:microsoft.com/office/officeart/2005/8/layout/default"/>
    <dgm:cxn modelId="{97C56CDD-E67B-4570-B1FD-7A7BCC0E2DCE}" type="presParOf" srcId="{7B4203BA-162A-47A6-8F3C-04E854A0DE43}" destId="{630696E4-917E-4635-9551-42332E36209E}" srcOrd="5" destOrd="0" presId="urn:microsoft.com/office/officeart/2005/8/layout/default"/>
    <dgm:cxn modelId="{222059C8-00B6-40FD-8359-12956699F9B4}" type="presParOf" srcId="{7B4203BA-162A-47A6-8F3C-04E854A0DE43}" destId="{F1809D35-885F-4E3E-AA87-DBF23AA837B0}" srcOrd="6" destOrd="0" presId="urn:microsoft.com/office/officeart/2005/8/layout/default"/>
    <dgm:cxn modelId="{DF01CA9A-33F6-431B-9647-38DEC146D629}" type="presParOf" srcId="{7B4203BA-162A-47A6-8F3C-04E854A0DE43}" destId="{8B39B355-43C2-4B33-B0E0-60FCA8607F61}" srcOrd="7" destOrd="0" presId="urn:microsoft.com/office/officeart/2005/8/layout/default"/>
    <dgm:cxn modelId="{76341344-491C-4936-9D3C-FAFC6A8A4AD8}" type="presParOf" srcId="{7B4203BA-162A-47A6-8F3C-04E854A0DE43}" destId="{2B15B151-B5DA-4E31-9CF7-838D454DFA40}" srcOrd="8" destOrd="0" presId="urn:microsoft.com/office/officeart/2005/8/layout/default"/>
    <dgm:cxn modelId="{17F04526-9C0A-4AA0-9F85-3366380CEB21}" type="presParOf" srcId="{7B4203BA-162A-47A6-8F3C-04E854A0DE43}" destId="{3E3E499C-BDF7-458C-AE6A-D49933523BE5}" srcOrd="9" destOrd="0" presId="urn:microsoft.com/office/officeart/2005/8/layout/default"/>
    <dgm:cxn modelId="{911DDAA4-7763-4F12-A440-508759BE1C01}" type="presParOf" srcId="{7B4203BA-162A-47A6-8F3C-04E854A0DE43}" destId="{3E7A73C5-C199-4A71-8E72-0CC6F322F515}"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DD1754-979F-45DD-B5B4-DD92F34F3B4B}"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D36E35DA-92AA-42FF-BE79-E6D75F6DDC8E}">
      <dgm:prSet/>
      <dgm:spPr/>
      <dgm:t>
        <a:bodyPr/>
        <a:lstStyle/>
        <a:p>
          <a:pPr>
            <a:lnSpc>
              <a:spcPct val="100000"/>
            </a:lnSpc>
          </a:pPr>
          <a:r>
            <a:rPr lang="en-US"/>
            <a:t>The Deed of Trust directs the Trustees to pay to the First Nation any surplus income unutilized in a fiscal year</a:t>
          </a:r>
        </a:p>
      </dgm:t>
    </dgm:pt>
    <dgm:pt modelId="{EDCD6728-2800-4CFA-9027-F6C37F161FA9}" type="parTrans" cxnId="{A7A63239-37B6-491F-A009-F12BA28A7E19}">
      <dgm:prSet/>
      <dgm:spPr/>
      <dgm:t>
        <a:bodyPr/>
        <a:lstStyle/>
        <a:p>
          <a:endParaRPr lang="en-US"/>
        </a:p>
      </dgm:t>
    </dgm:pt>
    <dgm:pt modelId="{FD2568F8-BB66-41E0-BC28-F1431B3DE96A}" type="sibTrans" cxnId="{A7A63239-37B6-491F-A009-F12BA28A7E19}">
      <dgm:prSet/>
      <dgm:spPr/>
      <dgm:t>
        <a:bodyPr/>
        <a:lstStyle/>
        <a:p>
          <a:endParaRPr lang="en-US"/>
        </a:p>
      </dgm:t>
    </dgm:pt>
    <dgm:pt modelId="{28BDC7F6-49BC-409A-A43E-F92CFCCC88D3}">
      <dgm:prSet/>
      <dgm:spPr/>
      <dgm:t>
        <a:bodyPr/>
        <a:lstStyle/>
        <a:p>
          <a:pPr>
            <a:lnSpc>
              <a:spcPct val="100000"/>
            </a:lnSpc>
          </a:pPr>
          <a:r>
            <a:rPr lang="en-US"/>
            <a:t>Surplus income is determined by the Auditor following completion of the annual financial statements</a:t>
          </a:r>
        </a:p>
      </dgm:t>
    </dgm:pt>
    <dgm:pt modelId="{19AA0E77-D0D9-4383-A4E9-285BF4E92EBA}" type="parTrans" cxnId="{793BBAE7-5167-4671-B720-0C51DB9C4B8C}">
      <dgm:prSet/>
      <dgm:spPr/>
      <dgm:t>
        <a:bodyPr/>
        <a:lstStyle/>
        <a:p>
          <a:endParaRPr lang="en-US"/>
        </a:p>
      </dgm:t>
    </dgm:pt>
    <dgm:pt modelId="{4BEDF85F-7F0E-45ED-A35C-C3113657021D}" type="sibTrans" cxnId="{793BBAE7-5167-4671-B720-0C51DB9C4B8C}">
      <dgm:prSet/>
      <dgm:spPr/>
      <dgm:t>
        <a:bodyPr/>
        <a:lstStyle/>
        <a:p>
          <a:endParaRPr lang="en-US"/>
        </a:p>
      </dgm:t>
    </dgm:pt>
    <dgm:pt modelId="{1D357FA8-72EE-4912-BD36-8EADD153F34E}">
      <dgm:prSet/>
      <dgm:spPr/>
      <dgm:t>
        <a:bodyPr/>
        <a:lstStyle/>
        <a:p>
          <a:pPr>
            <a:lnSpc>
              <a:spcPct val="100000"/>
            </a:lnSpc>
          </a:pPr>
          <a:r>
            <a:rPr lang="en-US" dirty="0"/>
            <a:t>For 2023, the First Nation, will be receiving $316,887 surplus income from the Trust.  </a:t>
          </a:r>
        </a:p>
      </dgm:t>
    </dgm:pt>
    <dgm:pt modelId="{91C4CCDC-AF27-42D6-A68F-5ADD437AB583}" type="parTrans" cxnId="{78C06A8B-AA12-4C26-B8CC-16B05B99FF40}">
      <dgm:prSet/>
      <dgm:spPr/>
      <dgm:t>
        <a:bodyPr/>
        <a:lstStyle/>
        <a:p>
          <a:endParaRPr lang="en-US"/>
        </a:p>
      </dgm:t>
    </dgm:pt>
    <dgm:pt modelId="{3078A851-6132-453A-94FA-27C4A62F7290}" type="sibTrans" cxnId="{78C06A8B-AA12-4C26-B8CC-16B05B99FF40}">
      <dgm:prSet/>
      <dgm:spPr/>
      <dgm:t>
        <a:bodyPr/>
        <a:lstStyle/>
        <a:p>
          <a:endParaRPr lang="en-US"/>
        </a:p>
      </dgm:t>
    </dgm:pt>
    <dgm:pt modelId="{BF7F47B5-7C1C-43EF-A596-F245C128A748}">
      <dgm:prSet/>
      <dgm:spPr/>
      <dgm:t>
        <a:bodyPr/>
        <a:lstStyle/>
        <a:p>
          <a:pPr>
            <a:lnSpc>
              <a:spcPct val="100000"/>
            </a:lnSpc>
          </a:pPr>
          <a:r>
            <a:rPr lang="en-US" dirty="0"/>
            <a:t>Council received $305,191.74.  These funds represent approved and unfunded projects between 2014-2020.  These funds were held in a distribution account (accumulating interest) while waiting for additional information from the applicants.  These funds are now unclaimed, therefore, being paid to the First Nation as set out in the Trust agreement.</a:t>
          </a:r>
        </a:p>
      </dgm:t>
    </dgm:pt>
    <dgm:pt modelId="{E593D1FC-B3F2-489C-B4C0-8CFDD82D4BED}" type="parTrans" cxnId="{34CEE071-CD8F-4FAB-ACAD-CF936E2FD1D6}">
      <dgm:prSet/>
      <dgm:spPr/>
      <dgm:t>
        <a:bodyPr/>
        <a:lstStyle/>
        <a:p>
          <a:endParaRPr lang="en-US"/>
        </a:p>
      </dgm:t>
    </dgm:pt>
    <dgm:pt modelId="{D8837732-E80D-4B55-AD36-8FAF08E89F69}" type="sibTrans" cxnId="{34CEE071-CD8F-4FAB-ACAD-CF936E2FD1D6}">
      <dgm:prSet/>
      <dgm:spPr/>
      <dgm:t>
        <a:bodyPr/>
        <a:lstStyle/>
        <a:p>
          <a:endParaRPr lang="en-US"/>
        </a:p>
      </dgm:t>
    </dgm:pt>
    <dgm:pt modelId="{72B4125F-8B6E-4E85-9326-79CEBCD87ED0}" type="pres">
      <dgm:prSet presAssocID="{83DD1754-979F-45DD-B5B4-DD92F34F3B4B}" presName="root" presStyleCnt="0">
        <dgm:presLayoutVars>
          <dgm:dir/>
          <dgm:resizeHandles val="exact"/>
        </dgm:presLayoutVars>
      </dgm:prSet>
      <dgm:spPr/>
    </dgm:pt>
    <dgm:pt modelId="{2AF65E61-93A2-4E1A-BA25-BECA880B3DAD}" type="pres">
      <dgm:prSet presAssocID="{D36E35DA-92AA-42FF-BE79-E6D75F6DDC8E}" presName="compNode" presStyleCnt="0"/>
      <dgm:spPr/>
    </dgm:pt>
    <dgm:pt modelId="{1D021F31-143F-4E7E-B6D2-5428EB5A5F6A}" type="pres">
      <dgm:prSet presAssocID="{D36E35DA-92AA-42FF-BE79-E6D75F6DDC8E}" presName="bgRect" presStyleLbl="bgShp" presStyleIdx="0" presStyleCnt="4"/>
      <dgm:spPr/>
    </dgm:pt>
    <dgm:pt modelId="{6DEE14DC-F47F-42C6-A8E1-B083DCE6F580}" type="pres">
      <dgm:prSet presAssocID="{D36E35DA-92AA-42FF-BE79-E6D75F6DDC8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llar"/>
        </a:ext>
      </dgm:extLst>
    </dgm:pt>
    <dgm:pt modelId="{320C6D84-3B01-4B03-90C2-0FEDD532A1F7}" type="pres">
      <dgm:prSet presAssocID="{D36E35DA-92AA-42FF-BE79-E6D75F6DDC8E}" presName="spaceRect" presStyleCnt="0"/>
      <dgm:spPr/>
    </dgm:pt>
    <dgm:pt modelId="{620A61F4-4EE2-472C-A854-0FB52E89C3BF}" type="pres">
      <dgm:prSet presAssocID="{D36E35DA-92AA-42FF-BE79-E6D75F6DDC8E}" presName="parTx" presStyleLbl="revTx" presStyleIdx="0" presStyleCnt="4">
        <dgm:presLayoutVars>
          <dgm:chMax val="0"/>
          <dgm:chPref val="0"/>
        </dgm:presLayoutVars>
      </dgm:prSet>
      <dgm:spPr/>
    </dgm:pt>
    <dgm:pt modelId="{E98924AF-D1F9-4381-93FB-F3B92F995448}" type="pres">
      <dgm:prSet presAssocID="{FD2568F8-BB66-41E0-BC28-F1431B3DE96A}" presName="sibTrans" presStyleCnt="0"/>
      <dgm:spPr/>
    </dgm:pt>
    <dgm:pt modelId="{8BA53C9B-9D8B-4529-88BB-B96CC5786D95}" type="pres">
      <dgm:prSet presAssocID="{28BDC7F6-49BC-409A-A43E-F92CFCCC88D3}" presName="compNode" presStyleCnt="0"/>
      <dgm:spPr/>
    </dgm:pt>
    <dgm:pt modelId="{36166DD6-3CFA-4298-BE5D-156CD8BD1442}" type="pres">
      <dgm:prSet presAssocID="{28BDC7F6-49BC-409A-A43E-F92CFCCC88D3}" presName="bgRect" presStyleLbl="bgShp" presStyleIdx="1" presStyleCnt="4"/>
      <dgm:spPr/>
    </dgm:pt>
    <dgm:pt modelId="{72F80805-AC7F-471B-A79D-3A92FBB17E7D}" type="pres">
      <dgm:prSet presAssocID="{28BDC7F6-49BC-409A-A43E-F92CFCCC88D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oney"/>
        </a:ext>
      </dgm:extLst>
    </dgm:pt>
    <dgm:pt modelId="{46635C48-ED57-4A98-9A0A-25C05F0FAB0E}" type="pres">
      <dgm:prSet presAssocID="{28BDC7F6-49BC-409A-A43E-F92CFCCC88D3}" presName="spaceRect" presStyleCnt="0"/>
      <dgm:spPr/>
    </dgm:pt>
    <dgm:pt modelId="{6930777E-4B84-4A21-8B9C-4B04D1B3865E}" type="pres">
      <dgm:prSet presAssocID="{28BDC7F6-49BC-409A-A43E-F92CFCCC88D3}" presName="parTx" presStyleLbl="revTx" presStyleIdx="1" presStyleCnt="4">
        <dgm:presLayoutVars>
          <dgm:chMax val="0"/>
          <dgm:chPref val="0"/>
        </dgm:presLayoutVars>
      </dgm:prSet>
      <dgm:spPr/>
    </dgm:pt>
    <dgm:pt modelId="{5CD706A1-71CA-4FAE-A134-6E017ED4DC5A}" type="pres">
      <dgm:prSet presAssocID="{4BEDF85F-7F0E-45ED-A35C-C3113657021D}" presName="sibTrans" presStyleCnt="0"/>
      <dgm:spPr/>
    </dgm:pt>
    <dgm:pt modelId="{D4399490-28C8-470C-A423-6A9DC879627D}" type="pres">
      <dgm:prSet presAssocID="{1D357FA8-72EE-4912-BD36-8EADD153F34E}" presName="compNode" presStyleCnt="0"/>
      <dgm:spPr/>
    </dgm:pt>
    <dgm:pt modelId="{1B11BF2F-B673-4487-89DB-3CC67B929E40}" type="pres">
      <dgm:prSet presAssocID="{1D357FA8-72EE-4912-BD36-8EADD153F34E}" presName="bgRect" presStyleLbl="bgShp" presStyleIdx="2" presStyleCnt="4"/>
      <dgm:spPr/>
    </dgm:pt>
    <dgm:pt modelId="{B9ECF8E3-533F-4F66-B4AE-CCC3A186CBC7}" type="pres">
      <dgm:prSet presAssocID="{1D357FA8-72EE-4912-BD36-8EADD153F34E}" presName="iconRect" presStyleLbl="node1" presStyleIdx="2" presStyleCnt="4"/>
      <dgm:spPr>
        <a:prstGeom prst="star5">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Yuan"/>
        </a:ext>
      </dgm:extLst>
    </dgm:pt>
    <dgm:pt modelId="{06052E4F-9F3D-4AE7-A1E8-2C4A2543882F}" type="pres">
      <dgm:prSet presAssocID="{1D357FA8-72EE-4912-BD36-8EADD153F34E}" presName="spaceRect" presStyleCnt="0"/>
      <dgm:spPr/>
    </dgm:pt>
    <dgm:pt modelId="{E2F40399-907F-4199-A3E0-E5E55F35076A}" type="pres">
      <dgm:prSet presAssocID="{1D357FA8-72EE-4912-BD36-8EADD153F34E}" presName="parTx" presStyleLbl="revTx" presStyleIdx="2" presStyleCnt="4">
        <dgm:presLayoutVars>
          <dgm:chMax val="0"/>
          <dgm:chPref val="0"/>
        </dgm:presLayoutVars>
      </dgm:prSet>
      <dgm:spPr/>
    </dgm:pt>
    <dgm:pt modelId="{D10D00D6-C9A9-4956-B9E4-5A7A5AD60824}" type="pres">
      <dgm:prSet presAssocID="{3078A851-6132-453A-94FA-27C4A62F7290}" presName="sibTrans" presStyleCnt="0"/>
      <dgm:spPr/>
    </dgm:pt>
    <dgm:pt modelId="{0BEC75EC-B5FC-4B51-8297-36E963733758}" type="pres">
      <dgm:prSet presAssocID="{BF7F47B5-7C1C-43EF-A596-F245C128A748}" presName="compNode" presStyleCnt="0"/>
      <dgm:spPr/>
    </dgm:pt>
    <dgm:pt modelId="{0269173D-F4AB-4178-8E79-5882D56C06D4}" type="pres">
      <dgm:prSet presAssocID="{BF7F47B5-7C1C-43EF-A596-F245C128A748}" presName="bgRect" presStyleLbl="bgShp" presStyleIdx="3" presStyleCnt="4"/>
      <dgm:spPr/>
    </dgm:pt>
    <dgm:pt modelId="{5FD52D44-8932-42A7-BF04-4C1A90F7C22F}" type="pres">
      <dgm:prSet presAssocID="{BF7F47B5-7C1C-43EF-A596-F245C128A74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oins"/>
        </a:ext>
      </dgm:extLst>
    </dgm:pt>
    <dgm:pt modelId="{E4313FC1-3A63-41E4-AC45-FB66296F671C}" type="pres">
      <dgm:prSet presAssocID="{BF7F47B5-7C1C-43EF-A596-F245C128A748}" presName="spaceRect" presStyleCnt="0"/>
      <dgm:spPr/>
    </dgm:pt>
    <dgm:pt modelId="{1F7952C6-9ADD-4B97-886E-AD948003A42E}" type="pres">
      <dgm:prSet presAssocID="{BF7F47B5-7C1C-43EF-A596-F245C128A748}" presName="parTx" presStyleLbl="revTx" presStyleIdx="3" presStyleCnt="4">
        <dgm:presLayoutVars>
          <dgm:chMax val="0"/>
          <dgm:chPref val="0"/>
        </dgm:presLayoutVars>
      </dgm:prSet>
      <dgm:spPr/>
    </dgm:pt>
  </dgm:ptLst>
  <dgm:cxnLst>
    <dgm:cxn modelId="{000CA612-8DA3-42F7-91CF-F6E2318314D8}" type="presOf" srcId="{83DD1754-979F-45DD-B5B4-DD92F34F3B4B}" destId="{72B4125F-8B6E-4E85-9326-79CEBCD87ED0}" srcOrd="0" destOrd="0" presId="urn:microsoft.com/office/officeart/2018/2/layout/IconVerticalSolidList"/>
    <dgm:cxn modelId="{A7A63239-37B6-491F-A009-F12BA28A7E19}" srcId="{83DD1754-979F-45DD-B5B4-DD92F34F3B4B}" destId="{D36E35DA-92AA-42FF-BE79-E6D75F6DDC8E}" srcOrd="0" destOrd="0" parTransId="{EDCD6728-2800-4CFA-9027-F6C37F161FA9}" sibTransId="{FD2568F8-BB66-41E0-BC28-F1431B3DE96A}"/>
    <dgm:cxn modelId="{34CEE071-CD8F-4FAB-ACAD-CF936E2FD1D6}" srcId="{83DD1754-979F-45DD-B5B4-DD92F34F3B4B}" destId="{BF7F47B5-7C1C-43EF-A596-F245C128A748}" srcOrd="3" destOrd="0" parTransId="{E593D1FC-B3F2-489C-B4C0-8CFDD82D4BED}" sibTransId="{D8837732-E80D-4B55-AD36-8FAF08E89F69}"/>
    <dgm:cxn modelId="{B72FC273-4A99-462D-BB67-29B07F199FF9}" type="presOf" srcId="{28BDC7F6-49BC-409A-A43E-F92CFCCC88D3}" destId="{6930777E-4B84-4A21-8B9C-4B04D1B3865E}" srcOrd="0" destOrd="0" presId="urn:microsoft.com/office/officeart/2018/2/layout/IconVerticalSolidList"/>
    <dgm:cxn modelId="{78C06A8B-AA12-4C26-B8CC-16B05B99FF40}" srcId="{83DD1754-979F-45DD-B5B4-DD92F34F3B4B}" destId="{1D357FA8-72EE-4912-BD36-8EADD153F34E}" srcOrd="2" destOrd="0" parTransId="{91C4CCDC-AF27-42D6-A68F-5ADD437AB583}" sibTransId="{3078A851-6132-453A-94FA-27C4A62F7290}"/>
    <dgm:cxn modelId="{00C48EA0-DBA2-4DCA-8A2E-1789A6C5D3B7}" type="presOf" srcId="{BF7F47B5-7C1C-43EF-A596-F245C128A748}" destId="{1F7952C6-9ADD-4B97-886E-AD948003A42E}" srcOrd="0" destOrd="0" presId="urn:microsoft.com/office/officeart/2018/2/layout/IconVerticalSolidList"/>
    <dgm:cxn modelId="{D20744A9-FE1E-4BFA-B8E3-B27199BC7F55}" type="presOf" srcId="{D36E35DA-92AA-42FF-BE79-E6D75F6DDC8E}" destId="{620A61F4-4EE2-472C-A854-0FB52E89C3BF}" srcOrd="0" destOrd="0" presId="urn:microsoft.com/office/officeart/2018/2/layout/IconVerticalSolidList"/>
    <dgm:cxn modelId="{793BBAE7-5167-4671-B720-0C51DB9C4B8C}" srcId="{83DD1754-979F-45DD-B5B4-DD92F34F3B4B}" destId="{28BDC7F6-49BC-409A-A43E-F92CFCCC88D3}" srcOrd="1" destOrd="0" parTransId="{19AA0E77-D0D9-4383-A4E9-285BF4E92EBA}" sibTransId="{4BEDF85F-7F0E-45ED-A35C-C3113657021D}"/>
    <dgm:cxn modelId="{ED57CEFE-25B5-423B-8406-BD77C1E2F482}" type="presOf" srcId="{1D357FA8-72EE-4912-BD36-8EADD153F34E}" destId="{E2F40399-907F-4199-A3E0-E5E55F35076A}" srcOrd="0" destOrd="0" presId="urn:microsoft.com/office/officeart/2018/2/layout/IconVerticalSolidList"/>
    <dgm:cxn modelId="{A49660E0-47F7-4649-842C-E7D15F1E8415}" type="presParOf" srcId="{72B4125F-8B6E-4E85-9326-79CEBCD87ED0}" destId="{2AF65E61-93A2-4E1A-BA25-BECA880B3DAD}" srcOrd="0" destOrd="0" presId="urn:microsoft.com/office/officeart/2018/2/layout/IconVerticalSolidList"/>
    <dgm:cxn modelId="{6E6FDD59-DEFE-4DA2-AD98-35193695ACF5}" type="presParOf" srcId="{2AF65E61-93A2-4E1A-BA25-BECA880B3DAD}" destId="{1D021F31-143F-4E7E-B6D2-5428EB5A5F6A}" srcOrd="0" destOrd="0" presId="urn:microsoft.com/office/officeart/2018/2/layout/IconVerticalSolidList"/>
    <dgm:cxn modelId="{F9B90F0F-9FD9-4C6E-911E-0CED0918D620}" type="presParOf" srcId="{2AF65E61-93A2-4E1A-BA25-BECA880B3DAD}" destId="{6DEE14DC-F47F-42C6-A8E1-B083DCE6F580}" srcOrd="1" destOrd="0" presId="urn:microsoft.com/office/officeart/2018/2/layout/IconVerticalSolidList"/>
    <dgm:cxn modelId="{DEC5F4D6-69A4-4C51-A697-1E002B7BB1A9}" type="presParOf" srcId="{2AF65E61-93A2-4E1A-BA25-BECA880B3DAD}" destId="{320C6D84-3B01-4B03-90C2-0FEDD532A1F7}" srcOrd="2" destOrd="0" presId="urn:microsoft.com/office/officeart/2018/2/layout/IconVerticalSolidList"/>
    <dgm:cxn modelId="{420D740C-BA00-4022-9AF7-87288549FDEA}" type="presParOf" srcId="{2AF65E61-93A2-4E1A-BA25-BECA880B3DAD}" destId="{620A61F4-4EE2-472C-A854-0FB52E89C3BF}" srcOrd="3" destOrd="0" presId="urn:microsoft.com/office/officeart/2018/2/layout/IconVerticalSolidList"/>
    <dgm:cxn modelId="{2E1F33D0-8055-499B-A7F9-C20D185252D9}" type="presParOf" srcId="{72B4125F-8B6E-4E85-9326-79CEBCD87ED0}" destId="{E98924AF-D1F9-4381-93FB-F3B92F995448}" srcOrd="1" destOrd="0" presId="urn:microsoft.com/office/officeart/2018/2/layout/IconVerticalSolidList"/>
    <dgm:cxn modelId="{971F470A-1855-4908-8F81-2732CAB2B87A}" type="presParOf" srcId="{72B4125F-8B6E-4E85-9326-79CEBCD87ED0}" destId="{8BA53C9B-9D8B-4529-88BB-B96CC5786D95}" srcOrd="2" destOrd="0" presId="urn:microsoft.com/office/officeart/2018/2/layout/IconVerticalSolidList"/>
    <dgm:cxn modelId="{143B2FCE-B5A1-43A0-8544-0175AB09A5C4}" type="presParOf" srcId="{8BA53C9B-9D8B-4529-88BB-B96CC5786D95}" destId="{36166DD6-3CFA-4298-BE5D-156CD8BD1442}" srcOrd="0" destOrd="0" presId="urn:microsoft.com/office/officeart/2018/2/layout/IconVerticalSolidList"/>
    <dgm:cxn modelId="{8FC58A1D-3905-4040-BF47-F8EB062C6118}" type="presParOf" srcId="{8BA53C9B-9D8B-4529-88BB-B96CC5786D95}" destId="{72F80805-AC7F-471B-A79D-3A92FBB17E7D}" srcOrd="1" destOrd="0" presId="urn:microsoft.com/office/officeart/2018/2/layout/IconVerticalSolidList"/>
    <dgm:cxn modelId="{BCD4999D-8D99-46AA-AE13-DAF74A8D0461}" type="presParOf" srcId="{8BA53C9B-9D8B-4529-88BB-B96CC5786D95}" destId="{46635C48-ED57-4A98-9A0A-25C05F0FAB0E}" srcOrd="2" destOrd="0" presId="urn:microsoft.com/office/officeart/2018/2/layout/IconVerticalSolidList"/>
    <dgm:cxn modelId="{7F7AB1AC-B922-4496-BBB7-41E6AF0CB894}" type="presParOf" srcId="{8BA53C9B-9D8B-4529-88BB-B96CC5786D95}" destId="{6930777E-4B84-4A21-8B9C-4B04D1B3865E}" srcOrd="3" destOrd="0" presId="urn:microsoft.com/office/officeart/2018/2/layout/IconVerticalSolidList"/>
    <dgm:cxn modelId="{B79DE47F-1528-4802-B4C7-6F938CA80187}" type="presParOf" srcId="{72B4125F-8B6E-4E85-9326-79CEBCD87ED0}" destId="{5CD706A1-71CA-4FAE-A134-6E017ED4DC5A}" srcOrd="3" destOrd="0" presId="urn:microsoft.com/office/officeart/2018/2/layout/IconVerticalSolidList"/>
    <dgm:cxn modelId="{D745C08F-2C8D-4C3C-95C8-95EF95BDFE2A}" type="presParOf" srcId="{72B4125F-8B6E-4E85-9326-79CEBCD87ED0}" destId="{D4399490-28C8-470C-A423-6A9DC879627D}" srcOrd="4" destOrd="0" presId="urn:microsoft.com/office/officeart/2018/2/layout/IconVerticalSolidList"/>
    <dgm:cxn modelId="{78C3F40B-6A69-4DE3-A9B0-B7BEAD68030D}" type="presParOf" srcId="{D4399490-28C8-470C-A423-6A9DC879627D}" destId="{1B11BF2F-B673-4487-89DB-3CC67B929E40}" srcOrd="0" destOrd="0" presId="urn:microsoft.com/office/officeart/2018/2/layout/IconVerticalSolidList"/>
    <dgm:cxn modelId="{86FE8244-1502-4E0B-B769-3FAB946CDDF9}" type="presParOf" srcId="{D4399490-28C8-470C-A423-6A9DC879627D}" destId="{B9ECF8E3-533F-4F66-B4AE-CCC3A186CBC7}" srcOrd="1" destOrd="0" presId="urn:microsoft.com/office/officeart/2018/2/layout/IconVerticalSolidList"/>
    <dgm:cxn modelId="{63CA1A5D-9191-4A32-B80A-928DFB1FD8F6}" type="presParOf" srcId="{D4399490-28C8-470C-A423-6A9DC879627D}" destId="{06052E4F-9F3D-4AE7-A1E8-2C4A2543882F}" srcOrd="2" destOrd="0" presId="urn:microsoft.com/office/officeart/2018/2/layout/IconVerticalSolidList"/>
    <dgm:cxn modelId="{E9D00980-880E-403A-BCCF-6A2BDEDB6E19}" type="presParOf" srcId="{D4399490-28C8-470C-A423-6A9DC879627D}" destId="{E2F40399-907F-4199-A3E0-E5E55F35076A}" srcOrd="3" destOrd="0" presId="urn:microsoft.com/office/officeart/2018/2/layout/IconVerticalSolidList"/>
    <dgm:cxn modelId="{1F092EDB-97B9-4FFC-A09D-C4E86A128F9A}" type="presParOf" srcId="{72B4125F-8B6E-4E85-9326-79CEBCD87ED0}" destId="{D10D00D6-C9A9-4956-B9E4-5A7A5AD60824}" srcOrd="5" destOrd="0" presId="urn:microsoft.com/office/officeart/2018/2/layout/IconVerticalSolidList"/>
    <dgm:cxn modelId="{6434B70E-C168-4A98-85CD-97E76FDE55D2}" type="presParOf" srcId="{72B4125F-8B6E-4E85-9326-79CEBCD87ED0}" destId="{0BEC75EC-B5FC-4B51-8297-36E963733758}" srcOrd="6" destOrd="0" presId="urn:microsoft.com/office/officeart/2018/2/layout/IconVerticalSolidList"/>
    <dgm:cxn modelId="{E46D8B01-BD30-4AE0-8981-8382EE8BC82D}" type="presParOf" srcId="{0BEC75EC-B5FC-4B51-8297-36E963733758}" destId="{0269173D-F4AB-4178-8E79-5882D56C06D4}" srcOrd="0" destOrd="0" presId="urn:microsoft.com/office/officeart/2018/2/layout/IconVerticalSolidList"/>
    <dgm:cxn modelId="{05BF1B7A-EE36-444F-893C-1702DF81405A}" type="presParOf" srcId="{0BEC75EC-B5FC-4B51-8297-36E963733758}" destId="{5FD52D44-8932-42A7-BF04-4C1A90F7C22F}" srcOrd="1" destOrd="0" presId="urn:microsoft.com/office/officeart/2018/2/layout/IconVerticalSolidList"/>
    <dgm:cxn modelId="{09E12307-E7C7-4D4B-BE2D-EFF448F169CA}" type="presParOf" srcId="{0BEC75EC-B5FC-4B51-8297-36E963733758}" destId="{E4313FC1-3A63-41E4-AC45-FB66296F671C}" srcOrd="2" destOrd="0" presId="urn:microsoft.com/office/officeart/2018/2/layout/IconVerticalSolidList"/>
    <dgm:cxn modelId="{E43CE641-C3F5-48BD-8304-F17B5D18DFF0}" type="presParOf" srcId="{0BEC75EC-B5FC-4B51-8297-36E963733758}" destId="{1F7952C6-9ADD-4B97-886E-AD948003A42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629440-6A53-4C34-A707-E26508F2C48D}">
      <dsp:nvSpPr>
        <dsp:cNvPr id="0" name=""/>
        <dsp:cNvSpPr/>
      </dsp:nvSpPr>
      <dsp:spPr>
        <a:xfrm>
          <a:off x="2606039" y="386"/>
          <a:ext cx="2931795" cy="6198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kern="1200" dirty="0"/>
            <a:t>What is a trust?</a:t>
          </a:r>
        </a:p>
      </dsp:txBody>
      <dsp:txXfrm>
        <a:off x="2636299" y="30646"/>
        <a:ext cx="2871275" cy="559368"/>
      </dsp:txXfrm>
    </dsp:sp>
    <dsp:sp modelId="{FF988067-66AD-422E-BCAB-D9A478AB01F9}">
      <dsp:nvSpPr>
        <dsp:cNvPr id="0" name=""/>
        <dsp:cNvSpPr/>
      </dsp:nvSpPr>
      <dsp:spPr>
        <a:xfrm>
          <a:off x="2606039" y="651270"/>
          <a:ext cx="2931795" cy="6198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kern="1200" dirty="0"/>
            <a:t>What is the purpose of the Trust?</a:t>
          </a:r>
        </a:p>
      </dsp:txBody>
      <dsp:txXfrm>
        <a:off x="2636299" y="681530"/>
        <a:ext cx="2871275" cy="559368"/>
      </dsp:txXfrm>
    </dsp:sp>
    <dsp:sp modelId="{0D0D9E5A-014D-4AAF-83F9-1B3D891A5FA4}">
      <dsp:nvSpPr>
        <dsp:cNvPr id="0" name=""/>
        <dsp:cNvSpPr/>
      </dsp:nvSpPr>
      <dsp:spPr>
        <a:xfrm>
          <a:off x="2606039" y="1302153"/>
          <a:ext cx="2931795" cy="6198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kern="1200"/>
            <a:t>A brief history of the Trust to date</a:t>
          </a:r>
        </a:p>
      </dsp:txBody>
      <dsp:txXfrm>
        <a:off x="2636299" y="1332413"/>
        <a:ext cx="2871275" cy="559368"/>
      </dsp:txXfrm>
    </dsp:sp>
    <dsp:sp modelId="{443CD9D7-57CC-4383-B901-2B8CB69C64C3}">
      <dsp:nvSpPr>
        <dsp:cNvPr id="0" name=""/>
        <dsp:cNvSpPr/>
      </dsp:nvSpPr>
      <dsp:spPr>
        <a:xfrm>
          <a:off x="2606039" y="1953037"/>
          <a:ext cx="2931795" cy="6198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kern="1200"/>
            <a:t>How is the Trust managed?</a:t>
          </a:r>
        </a:p>
      </dsp:txBody>
      <dsp:txXfrm>
        <a:off x="2636299" y="1983297"/>
        <a:ext cx="2871275" cy="559368"/>
      </dsp:txXfrm>
    </dsp:sp>
    <dsp:sp modelId="{2BE0E5A0-AC7D-4B8C-8E62-B96FE9CD7AFC}">
      <dsp:nvSpPr>
        <dsp:cNvPr id="0" name=""/>
        <dsp:cNvSpPr/>
      </dsp:nvSpPr>
      <dsp:spPr>
        <a:xfrm>
          <a:off x="2606039" y="2603920"/>
          <a:ext cx="2931795" cy="6198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kern="1200"/>
            <a:t>How much did the Trust spend?</a:t>
          </a:r>
        </a:p>
      </dsp:txBody>
      <dsp:txXfrm>
        <a:off x="2636299" y="2634180"/>
        <a:ext cx="2871275" cy="559368"/>
      </dsp:txXfrm>
    </dsp:sp>
    <dsp:sp modelId="{3A3333B1-EA14-4CB8-8FB2-5520ED6828B8}">
      <dsp:nvSpPr>
        <dsp:cNvPr id="0" name=""/>
        <dsp:cNvSpPr/>
      </dsp:nvSpPr>
      <dsp:spPr>
        <a:xfrm>
          <a:off x="2606039" y="3254803"/>
          <a:ext cx="2931795" cy="6198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kern="1200"/>
            <a:t>How much have Community members/programs received?</a:t>
          </a:r>
        </a:p>
      </dsp:txBody>
      <dsp:txXfrm>
        <a:off x="2636299" y="3285063"/>
        <a:ext cx="2871275" cy="559368"/>
      </dsp:txXfrm>
    </dsp:sp>
    <dsp:sp modelId="{9789C240-8E01-481C-8189-B516D9A17287}">
      <dsp:nvSpPr>
        <dsp:cNvPr id="0" name=""/>
        <dsp:cNvSpPr/>
      </dsp:nvSpPr>
      <dsp:spPr>
        <a:xfrm>
          <a:off x="2606039" y="3905687"/>
          <a:ext cx="2931795" cy="6198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kern="1200"/>
            <a:t>How much will Band Council receive?</a:t>
          </a:r>
        </a:p>
      </dsp:txBody>
      <dsp:txXfrm>
        <a:off x="2636299" y="3935947"/>
        <a:ext cx="2871275" cy="5593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1B06D2-1E85-45C4-97C8-9F74B7657F1B}">
      <dsp:nvSpPr>
        <dsp:cNvPr id="0" name=""/>
        <dsp:cNvSpPr/>
      </dsp:nvSpPr>
      <dsp:spPr>
        <a:xfrm>
          <a:off x="0" y="715168"/>
          <a:ext cx="2381250" cy="14287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2012</a:t>
          </a:r>
          <a:endParaRPr lang="en-US" sz="1500" kern="1200"/>
        </a:p>
      </dsp:txBody>
      <dsp:txXfrm>
        <a:off x="0" y="715168"/>
        <a:ext cx="2381250" cy="1428750"/>
      </dsp:txXfrm>
    </dsp:sp>
    <dsp:sp modelId="{18942F3B-CFE5-4587-B4C9-1C28630DF5FC}">
      <dsp:nvSpPr>
        <dsp:cNvPr id="0" name=""/>
        <dsp:cNvSpPr/>
      </dsp:nvSpPr>
      <dsp:spPr>
        <a:xfrm>
          <a:off x="2619374" y="715168"/>
          <a:ext cx="2381250" cy="14287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The Trust was established when the Deed of Trust was signed by Band Council (the Settlor) and the original Trustees on October 16, 2012</a:t>
          </a:r>
        </a:p>
      </dsp:txBody>
      <dsp:txXfrm>
        <a:off x="2619374" y="715168"/>
        <a:ext cx="2381250" cy="1428750"/>
      </dsp:txXfrm>
    </dsp:sp>
    <dsp:sp modelId="{E3872D34-EF01-45DF-90CE-586515702959}">
      <dsp:nvSpPr>
        <dsp:cNvPr id="0" name=""/>
        <dsp:cNvSpPr/>
      </dsp:nvSpPr>
      <dsp:spPr>
        <a:xfrm>
          <a:off x="5238749" y="715168"/>
          <a:ext cx="2381250" cy="14287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The five original Trustees were appointed by Council</a:t>
          </a:r>
        </a:p>
      </dsp:txBody>
      <dsp:txXfrm>
        <a:off x="5238749" y="715168"/>
        <a:ext cx="2381250" cy="1428750"/>
      </dsp:txXfrm>
    </dsp:sp>
    <dsp:sp modelId="{F1809D35-885F-4E3E-AA87-DBF23AA837B0}">
      <dsp:nvSpPr>
        <dsp:cNvPr id="0" name=""/>
        <dsp:cNvSpPr/>
      </dsp:nvSpPr>
      <dsp:spPr>
        <a:xfrm>
          <a:off x="0" y="2382044"/>
          <a:ext cx="2381250" cy="14287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T. E. Wealth was hired as Investment Consultant</a:t>
          </a:r>
        </a:p>
      </dsp:txBody>
      <dsp:txXfrm>
        <a:off x="0" y="2382044"/>
        <a:ext cx="2381250" cy="1428750"/>
      </dsp:txXfrm>
    </dsp:sp>
    <dsp:sp modelId="{2B15B151-B5DA-4E31-9CF7-838D454DFA40}">
      <dsp:nvSpPr>
        <dsp:cNvPr id="0" name=""/>
        <dsp:cNvSpPr/>
      </dsp:nvSpPr>
      <dsp:spPr>
        <a:xfrm>
          <a:off x="2619374" y="2382044"/>
          <a:ext cx="2381250" cy="14287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The Trustees designed the per capita distribution process based on community votes</a:t>
          </a:r>
        </a:p>
      </dsp:txBody>
      <dsp:txXfrm>
        <a:off x="2619374" y="2382044"/>
        <a:ext cx="2381250" cy="1428750"/>
      </dsp:txXfrm>
    </dsp:sp>
    <dsp:sp modelId="{3E7A73C5-C199-4A71-8E72-0CC6F322F515}">
      <dsp:nvSpPr>
        <dsp:cNvPr id="0" name=""/>
        <dsp:cNvSpPr/>
      </dsp:nvSpPr>
      <dsp:spPr>
        <a:xfrm>
          <a:off x="5238749" y="2382044"/>
          <a:ext cx="2381250" cy="14287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In December, settlement proceeds of $29,626,424 were received from the Government of Canada</a:t>
          </a:r>
        </a:p>
      </dsp:txBody>
      <dsp:txXfrm>
        <a:off x="5238749" y="2382044"/>
        <a:ext cx="2381250" cy="14287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021F31-143F-4E7E-B6D2-5428EB5A5F6A}">
      <dsp:nvSpPr>
        <dsp:cNvPr id="0" name=""/>
        <dsp:cNvSpPr/>
      </dsp:nvSpPr>
      <dsp:spPr>
        <a:xfrm>
          <a:off x="0" y="4182"/>
          <a:ext cx="8077199" cy="84186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EE14DC-F47F-42C6-A8E1-B083DCE6F580}">
      <dsp:nvSpPr>
        <dsp:cNvPr id="0" name=""/>
        <dsp:cNvSpPr/>
      </dsp:nvSpPr>
      <dsp:spPr>
        <a:xfrm>
          <a:off x="254664" y="193602"/>
          <a:ext cx="463478" cy="4630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0A61F4-4EE2-472C-A854-0FB52E89C3BF}">
      <dsp:nvSpPr>
        <dsp:cNvPr id="0" name=""/>
        <dsp:cNvSpPr/>
      </dsp:nvSpPr>
      <dsp:spPr>
        <a:xfrm>
          <a:off x="972806" y="4182"/>
          <a:ext cx="7031475" cy="973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019" tIns="103019" rIns="103019" bIns="103019" numCol="1" spcCol="1270" anchor="ctr" anchorCtr="0">
          <a:noAutofit/>
        </a:bodyPr>
        <a:lstStyle/>
        <a:p>
          <a:pPr marL="0" lvl="0" indent="0" algn="l" defTabSz="622300">
            <a:lnSpc>
              <a:spcPct val="100000"/>
            </a:lnSpc>
            <a:spcBef>
              <a:spcPct val="0"/>
            </a:spcBef>
            <a:spcAft>
              <a:spcPct val="35000"/>
            </a:spcAft>
            <a:buNone/>
          </a:pPr>
          <a:r>
            <a:rPr lang="en-US" sz="1400" kern="1200"/>
            <a:t>The Deed of Trust directs the Trustees to pay to the First Nation any surplus income unutilized in a fiscal year</a:t>
          </a:r>
        </a:p>
      </dsp:txBody>
      <dsp:txXfrm>
        <a:off x="972806" y="4182"/>
        <a:ext cx="7031475" cy="973406"/>
      </dsp:txXfrm>
    </dsp:sp>
    <dsp:sp modelId="{36166DD6-3CFA-4298-BE5D-156CD8BD1442}">
      <dsp:nvSpPr>
        <dsp:cNvPr id="0" name=""/>
        <dsp:cNvSpPr/>
      </dsp:nvSpPr>
      <dsp:spPr>
        <a:xfrm>
          <a:off x="0" y="1220940"/>
          <a:ext cx="8077199" cy="84186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F80805-AC7F-471B-A79D-3A92FBB17E7D}">
      <dsp:nvSpPr>
        <dsp:cNvPr id="0" name=""/>
        <dsp:cNvSpPr/>
      </dsp:nvSpPr>
      <dsp:spPr>
        <a:xfrm>
          <a:off x="254664" y="1410360"/>
          <a:ext cx="463478" cy="4630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30777E-4B84-4A21-8B9C-4B04D1B3865E}">
      <dsp:nvSpPr>
        <dsp:cNvPr id="0" name=""/>
        <dsp:cNvSpPr/>
      </dsp:nvSpPr>
      <dsp:spPr>
        <a:xfrm>
          <a:off x="972806" y="1220940"/>
          <a:ext cx="7031475" cy="973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019" tIns="103019" rIns="103019" bIns="103019" numCol="1" spcCol="1270" anchor="ctr" anchorCtr="0">
          <a:noAutofit/>
        </a:bodyPr>
        <a:lstStyle/>
        <a:p>
          <a:pPr marL="0" lvl="0" indent="0" algn="l" defTabSz="622300">
            <a:lnSpc>
              <a:spcPct val="100000"/>
            </a:lnSpc>
            <a:spcBef>
              <a:spcPct val="0"/>
            </a:spcBef>
            <a:spcAft>
              <a:spcPct val="35000"/>
            </a:spcAft>
            <a:buNone/>
          </a:pPr>
          <a:r>
            <a:rPr lang="en-US" sz="1400" kern="1200"/>
            <a:t>Surplus income is determined by the Auditor following completion of the annual financial statements</a:t>
          </a:r>
        </a:p>
      </dsp:txBody>
      <dsp:txXfrm>
        <a:off x="972806" y="1220940"/>
        <a:ext cx="7031475" cy="973406"/>
      </dsp:txXfrm>
    </dsp:sp>
    <dsp:sp modelId="{1B11BF2F-B673-4487-89DB-3CC67B929E40}">
      <dsp:nvSpPr>
        <dsp:cNvPr id="0" name=""/>
        <dsp:cNvSpPr/>
      </dsp:nvSpPr>
      <dsp:spPr>
        <a:xfrm>
          <a:off x="0" y="2437698"/>
          <a:ext cx="8077199" cy="84186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ECF8E3-533F-4F66-B4AE-CCC3A186CBC7}">
      <dsp:nvSpPr>
        <dsp:cNvPr id="0" name=""/>
        <dsp:cNvSpPr/>
      </dsp:nvSpPr>
      <dsp:spPr>
        <a:xfrm>
          <a:off x="254664" y="2627118"/>
          <a:ext cx="463478" cy="463025"/>
        </a:xfrm>
        <a:prstGeom prst="star5">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F40399-907F-4199-A3E0-E5E55F35076A}">
      <dsp:nvSpPr>
        <dsp:cNvPr id="0" name=""/>
        <dsp:cNvSpPr/>
      </dsp:nvSpPr>
      <dsp:spPr>
        <a:xfrm>
          <a:off x="972806" y="2437698"/>
          <a:ext cx="7031475" cy="973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019" tIns="103019" rIns="103019" bIns="103019" numCol="1" spcCol="1270" anchor="ctr" anchorCtr="0">
          <a:noAutofit/>
        </a:bodyPr>
        <a:lstStyle/>
        <a:p>
          <a:pPr marL="0" lvl="0" indent="0" algn="l" defTabSz="622300">
            <a:lnSpc>
              <a:spcPct val="100000"/>
            </a:lnSpc>
            <a:spcBef>
              <a:spcPct val="0"/>
            </a:spcBef>
            <a:spcAft>
              <a:spcPct val="35000"/>
            </a:spcAft>
            <a:buNone/>
          </a:pPr>
          <a:r>
            <a:rPr lang="en-US" sz="1400" kern="1200" dirty="0"/>
            <a:t>For 2023, the First Nation, will be receiving $316,887 surplus income from the Trust.  </a:t>
          </a:r>
        </a:p>
      </dsp:txBody>
      <dsp:txXfrm>
        <a:off x="972806" y="2437698"/>
        <a:ext cx="7031475" cy="973406"/>
      </dsp:txXfrm>
    </dsp:sp>
    <dsp:sp modelId="{0269173D-F4AB-4178-8E79-5882D56C06D4}">
      <dsp:nvSpPr>
        <dsp:cNvPr id="0" name=""/>
        <dsp:cNvSpPr/>
      </dsp:nvSpPr>
      <dsp:spPr>
        <a:xfrm>
          <a:off x="0" y="3654457"/>
          <a:ext cx="8077199" cy="84186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D52D44-8932-42A7-BF04-4C1A90F7C22F}">
      <dsp:nvSpPr>
        <dsp:cNvPr id="0" name=""/>
        <dsp:cNvSpPr/>
      </dsp:nvSpPr>
      <dsp:spPr>
        <a:xfrm>
          <a:off x="254913" y="3843876"/>
          <a:ext cx="463478" cy="46302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7952C6-9ADD-4B97-886E-AD948003A42E}">
      <dsp:nvSpPr>
        <dsp:cNvPr id="0" name=""/>
        <dsp:cNvSpPr/>
      </dsp:nvSpPr>
      <dsp:spPr>
        <a:xfrm>
          <a:off x="973304" y="3654457"/>
          <a:ext cx="6951815" cy="973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019" tIns="103019" rIns="103019" bIns="103019" numCol="1" spcCol="1270" anchor="ctr" anchorCtr="0">
          <a:noAutofit/>
        </a:bodyPr>
        <a:lstStyle/>
        <a:p>
          <a:pPr marL="0" lvl="0" indent="0" algn="l" defTabSz="622300">
            <a:lnSpc>
              <a:spcPct val="100000"/>
            </a:lnSpc>
            <a:spcBef>
              <a:spcPct val="0"/>
            </a:spcBef>
            <a:spcAft>
              <a:spcPct val="35000"/>
            </a:spcAft>
            <a:buNone/>
          </a:pPr>
          <a:r>
            <a:rPr lang="en-US" sz="1400" kern="1200" dirty="0"/>
            <a:t>Council received $305,191.74.  These funds represent approved and unfunded projects between 2014-2020.  These funds were held in a distribution account (accumulating interest) while waiting for additional information from the applicants.  These funds are now unclaimed, therefore, being paid to the First Nation as set out in the Trust agreement.</a:t>
          </a:r>
        </a:p>
      </dsp:txBody>
      <dsp:txXfrm>
        <a:off x="973304" y="3654457"/>
        <a:ext cx="6951815" cy="97340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C409717-6BFB-4431-8705-55E325D59757}" type="datetimeFigureOut">
              <a:rPr lang="en-US" smtClean="0"/>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3FCE45-C1D6-4D3C-9263-4FC279A6AD44}" type="slidenum">
              <a:rPr lang="en-US" smtClean="0"/>
              <a:t>‹#›</a:t>
            </a:fld>
            <a:endParaRPr lang="en-US" dirty="0"/>
          </a:p>
        </p:txBody>
      </p:sp>
    </p:spTree>
    <p:extLst>
      <p:ext uri="{BB962C8B-B14F-4D97-AF65-F5344CB8AC3E}">
        <p14:creationId xmlns:p14="http://schemas.microsoft.com/office/powerpoint/2010/main" val="1463073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409717-6BFB-4431-8705-55E325D59757}" type="datetimeFigureOut">
              <a:rPr lang="en-US" smtClean="0"/>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3FCE45-C1D6-4D3C-9263-4FC279A6AD44}" type="slidenum">
              <a:rPr lang="en-US" smtClean="0"/>
              <a:t>‹#›</a:t>
            </a:fld>
            <a:endParaRPr lang="en-US" dirty="0"/>
          </a:p>
        </p:txBody>
      </p:sp>
    </p:spTree>
    <p:extLst>
      <p:ext uri="{BB962C8B-B14F-4D97-AF65-F5344CB8AC3E}">
        <p14:creationId xmlns:p14="http://schemas.microsoft.com/office/powerpoint/2010/main" val="489931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409717-6BFB-4431-8705-55E325D59757}" type="datetimeFigureOut">
              <a:rPr lang="en-US" smtClean="0"/>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3FCE45-C1D6-4D3C-9263-4FC279A6AD44}" type="slidenum">
              <a:rPr lang="en-US" smtClean="0"/>
              <a:t>‹#›</a:t>
            </a:fld>
            <a:endParaRPr lang="en-US" dirty="0"/>
          </a:p>
        </p:txBody>
      </p:sp>
    </p:spTree>
    <p:extLst>
      <p:ext uri="{BB962C8B-B14F-4D97-AF65-F5344CB8AC3E}">
        <p14:creationId xmlns:p14="http://schemas.microsoft.com/office/powerpoint/2010/main" val="1053125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409717-6BFB-4431-8705-55E325D59757}" type="datetimeFigureOut">
              <a:rPr lang="en-US" smtClean="0"/>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3FCE45-C1D6-4D3C-9263-4FC279A6AD44}" type="slidenum">
              <a:rPr lang="en-US" smtClean="0"/>
              <a:t>‹#›</a:t>
            </a:fld>
            <a:endParaRPr lang="en-US" dirty="0"/>
          </a:p>
        </p:txBody>
      </p:sp>
    </p:spTree>
    <p:extLst>
      <p:ext uri="{BB962C8B-B14F-4D97-AF65-F5344CB8AC3E}">
        <p14:creationId xmlns:p14="http://schemas.microsoft.com/office/powerpoint/2010/main" val="602359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409717-6BFB-4431-8705-55E325D59757}" type="datetimeFigureOut">
              <a:rPr lang="en-US" smtClean="0"/>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3FCE45-C1D6-4D3C-9263-4FC279A6AD44}" type="slidenum">
              <a:rPr lang="en-US" smtClean="0"/>
              <a:t>‹#›</a:t>
            </a:fld>
            <a:endParaRPr lang="en-US" dirty="0"/>
          </a:p>
        </p:txBody>
      </p:sp>
    </p:spTree>
    <p:extLst>
      <p:ext uri="{BB962C8B-B14F-4D97-AF65-F5344CB8AC3E}">
        <p14:creationId xmlns:p14="http://schemas.microsoft.com/office/powerpoint/2010/main" val="4118649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409717-6BFB-4431-8705-55E325D59757}" type="datetimeFigureOut">
              <a:rPr lang="en-US" smtClean="0"/>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3FCE45-C1D6-4D3C-9263-4FC279A6AD44}" type="slidenum">
              <a:rPr lang="en-US" smtClean="0"/>
              <a:t>‹#›</a:t>
            </a:fld>
            <a:endParaRPr lang="en-US" dirty="0"/>
          </a:p>
        </p:txBody>
      </p:sp>
    </p:spTree>
    <p:extLst>
      <p:ext uri="{BB962C8B-B14F-4D97-AF65-F5344CB8AC3E}">
        <p14:creationId xmlns:p14="http://schemas.microsoft.com/office/powerpoint/2010/main" val="22423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409717-6BFB-4431-8705-55E325D59757}" type="datetimeFigureOut">
              <a:rPr lang="en-US" smtClean="0"/>
              <a:t>5/13/2024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A3FCE45-C1D6-4D3C-9263-4FC279A6AD44}" type="slidenum">
              <a:rPr lang="en-US" smtClean="0"/>
              <a:t>‹#›</a:t>
            </a:fld>
            <a:endParaRPr lang="en-US" dirty="0"/>
          </a:p>
        </p:txBody>
      </p:sp>
    </p:spTree>
    <p:extLst>
      <p:ext uri="{BB962C8B-B14F-4D97-AF65-F5344CB8AC3E}">
        <p14:creationId xmlns:p14="http://schemas.microsoft.com/office/powerpoint/2010/main" val="3864236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409717-6BFB-4431-8705-55E325D59757}" type="datetimeFigureOut">
              <a:rPr lang="en-US" smtClean="0"/>
              <a:t>5/13/2024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3FCE45-C1D6-4D3C-9263-4FC279A6AD44}" type="slidenum">
              <a:rPr lang="en-US" smtClean="0"/>
              <a:t>‹#›</a:t>
            </a:fld>
            <a:endParaRPr lang="en-US" dirty="0"/>
          </a:p>
        </p:txBody>
      </p:sp>
    </p:spTree>
    <p:extLst>
      <p:ext uri="{BB962C8B-B14F-4D97-AF65-F5344CB8AC3E}">
        <p14:creationId xmlns:p14="http://schemas.microsoft.com/office/powerpoint/2010/main" val="3734541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09717-6BFB-4431-8705-55E325D59757}" type="datetimeFigureOut">
              <a:rPr lang="en-US" smtClean="0"/>
              <a:t>5/13/2024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A3FCE45-C1D6-4D3C-9263-4FC279A6AD44}" type="slidenum">
              <a:rPr lang="en-US" smtClean="0"/>
              <a:t>‹#›</a:t>
            </a:fld>
            <a:endParaRPr lang="en-US" dirty="0"/>
          </a:p>
        </p:txBody>
      </p:sp>
    </p:spTree>
    <p:extLst>
      <p:ext uri="{BB962C8B-B14F-4D97-AF65-F5344CB8AC3E}">
        <p14:creationId xmlns:p14="http://schemas.microsoft.com/office/powerpoint/2010/main" val="1247914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409717-6BFB-4431-8705-55E325D59757}" type="datetimeFigureOut">
              <a:rPr lang="en-US" smtClean="0"/>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3FCE45-C1D6-4D3C-9263-4FC279A6AD44}" type="slidenum">
              <a:rPr lang="en-US" smtClean="0"/>
              <a:t>‹#›</a:t>
            </a:fld>
            <a:endParaRPr lang="en-US" dirty="0"/>
          </a:p>
        </p:txBody>
      </p:sp>
    </p:spTree>
    <p:extLst>
      <p:ext uri="{BB962C8B-B14F-4D97-AF65-F5344CB8AC3E}">
        <p14:creationId xmlns:p14="http://schemas.microsoft.com/office/powerpoint/2010/main" val="146796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409717-6BFB-4431-8705-55E325D59757}" type="datetimeFigureOut">
              <a:rPr lang="en-US" smtClean="0"/>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3FCE45-C1D6-4D3C-9263-4FC279A6AD44}" type="slidenum">
              <a:rPr lang="en-US" smtClean="0"/>
              <a:t>‹#›</a:t>
            </a:fld>
            <a:endParaRPr lang="en-US" dirty="0"/>
          </a:p>
        </p:txBody>
      </p:sp>
    </p:spTree>
    <p:extLst>
      <p:ext uri="{BB962C8B-B14F-4D97-AF65-F5344CB8AC3E}">
        <p14:creationId xmlns:p14="http://schemas.microsoft.com/office/powerpoint/2010/main" val="2574800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5000"/>
            <a:lum/>
          </a:blip>
          <a:srcRect/>
          <a:stretch>
            <a:fillRect l="15000" t="5000" r="15000" b="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09717-6BFB-4431-8705-55E325D59757}" type="datetimeFigureOut">
              <a:rPr lang="en-US" smtClean="0"/>
              <a:t>5/13/2024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3FCE45-C1D6-4D3C-9263-4FC279A6AD44}" type="slidenum">
              <a:rPr lang="en-US" smtClean="0"/>
              <a:t>‹#›</a:t>
            </a:fld>
            <a:endParaRPr lang="en-US" dirty="0"/>
          </a:p>
        </p:txBody>
      </p:sp>
    </p:spTree>
    <p:extLst>
      <p:ext uri="{BB962C8B-B14F-4D97-AF65-F5344CB8AC3E}">
        <p14:creationId xmlns:p14="http://schemas.microsoft.com/office/powerpoint/2010/main" val="3109426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normAutofit fontScale="90000"/>
          </a:bodyPr>
          <a:lstStyle/>
          <a:p>
            <a:r>
              <a:rPr lang="en-US" sz="4900" b="1" dirty="0" err="1"/>
              <a:t>Edkaagmik</a:t>
            </a:r>
            <a:r>
              <a:rPr lang="en-US" sz="4900" b="1" dirty="0"/>
              <a:t> </a:t>
            </a:r>
            <a:r>
              <a:rPr lang="en-US" sz="4900" b="1" dirty="0" err="1"/>
              <a:t>Nbiizh</a:t>
            </a:r>
            <a:r>
              <a:rPr lang="en-US" sz="4900" b="1" dirty="0"/>
              <a:t> </a:t>
            </a:r>
            <a:r>
              <a:rPr lang="en-US" sz="4900" b="1" dirty="0" err="1"/>
              <a:t>Neyaashiinigamiingninwag</a:t>
            </a:r>
            <a:r>
              <a:rPr lang="en-US" sz="4900" b="1" dirty="0"/>
              <a:t> </a:t>
            </a:r>
            <a:r>
              <a:rPr lang="en-US" sz="4900" b="1" dirty="0" err="1"/>
              <a:t>Edbendaagzijig</a:t>
            </a:r>
            <a:r>
              <a:rPr lang="en-US" sz="4900" b="1" dirty="0"/>
              <a:t> Trust</a:t>
            </a:r>
            <a:br>
              <a:rPr lang="en-US" sz="4900" b="1" dirty="0"/>
            </a:br>
            <a:r>
              <a:rPr lang="en-US" sz="3100" b="1" dirty="0"/>
              <a:t>(</a:t>
            </a:r>
            <a:r>
              <a:rPr lang="en-US" sz="3100" b="1" dirty="0" err="1"/>
              <a:t>Chippewas</a:t>
            </a:r>
            <a:r>
              <a:rPr lang="en-US" sz="3100" b="1" dirty="0"/>
              <a:t> of </a:t>
            </a:r>
            <a:r>
              <a:rPr lang="en-US" sz="3100" b="1" dirty="0" err="1"/>
              <a:t>Nawash</a:t>
            </a:r>
            <a:r>
              <a:rPr lang="en-US" sz="3100" b="1" dirty="0"/>
              <a:t> </a:t>
            </a:r>
            <a:r>
              <a:rPr lang="en-US" sz="3100" b="1" dirty="0" err="1"/>
              <a:t>Unceded</a:t>
            </a:r>
            <a:r>
              <a:rPr lang="en-US" sz="3100" b="1" dirty="0"/>
              <a:t> </a:t>
            </a:r>
            <a:br>
              <a:rPr lang="en-US" sz="3100" b="1" dirty="0"/>
            </a:br>
            <a:r>
              <a:rPr lang="en-US" sz="3100" b="1" dirty="0"/>
              <a:t>First Nation Coldwater Trust) </a:t>
            </a:r>
            <a:endParaRPr lang="en-US" sz="3100" dirty="0"/>
          </a:p>
        </p:txBody>
      </p:sp>
      <p:sp>
        <p:nvSpPr>
          <p:cNvPr id="3" name="Subtitle 2"/>
          <p:cNvSpPr>
            <a:spLocks noGrp="1"/>
          </p:cNvSpPr>
          <p:nvPr>
            <p:ph type="subTitle" idx="1"/>
          </p:nvPr>
        </p:nvSpPr>
        <p:spPr/>
        <p:txBody>
          <a:bodyPr>
            <a:normAutofit fontScale="85000" lnSpcReduction="10000"/>
          </a:bodyPr>
          <a:lstStyle/>
          <a:p>
            <a:r>
              <a:rPr lang="en-US" sz="2400" b="1" dirty="0"/>
              <a:t>2023 Trustees: Robbie Nadjiwon, Paul Jones, </a:t>
            </a:r>
          </a:p>
          <a:p>
            <a:r>
              <a:rPr lang="en-US" sz="2400" b="1"/>
              <a:t>Theron Solomon, </a:t>
            </a:r>
            <a:r>
              <a:rPr lang="en-US" sz="2400" b="1" dirty="0"/>
              <a:t>Gail Nadjiwon, Angela Spano-Scotiatrust</a:t>
            </a:r>
          </a:p>
          <a:p>
            <a:r>
              <a:rPr lang="en-US" dirty="0">
                <a:solidFill>
                  <a:schemeClr val="tx1"/>
                </a:solidFill>
              </a:rPr>
              <a:t>Annual General Meeting</a:t>
            </a:r>
          </a:p>
          <a:p>
            <a:r>
              <a:rPr lang="en-US" dirty="0">
                <a:solidFill>
                  <a:schemeClr val="tx1"/>
                </a:solidFill>
              </a:rPr>
              <a:t>May 14, 2024</a:t>
            </a:r>
          </a:p>
          <a:p>
            <a:endParaRPr lang="en-US" dirty="0">
              <a:solidFill>
                <a:schemeClr val="tx1"/>
              </a:solidFill>
            </a:endParaRPr>
          </a:p>
        </p:txBody>
      </p:sp>
    </p:spTree>
    <p:extLst>
      <p:ext uri="{BB962C8B-B14F-4D97-AF65-F5344CB8AC3E}">
        <p14:creationId xmlns:p14="http://schemas.microsoft.com/office/powerpoint/2010/main" val="2634361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l"/>
            <a:r>
              <a:rPr lang="en-US" sz="4000" dirty="0"/>
              <a:t>How is the Trust managed?</a:t>
            </a:r>
          </a:p>
        </p:txBody>
      </p:sp>
      <p:sp>
        <p:nvSpPr>
          <p:cNvPr id="4" name="Content Placeholder 5"/>
          <p:cNvSpPr>
            <a:spLocks noGrp="1"/>
          </p:cNvSpPr>
          <p:nvPr>
            <p:ph idx="1"/>
          </p:nvPr>
        </p:nvSpPr>
        <p:spPr>
          <a:xfrm>
            <a:off x="685800" y="1676400"/>
            <a:ext cx="8448583" cy="4525963"/>
          </a:xfrm>
        </p:spPr>
        <p:txBody>
          <a:bodyPr>
            <a:normAutofit fontScale="70000" lnSpcReduction="20000"/>
          </a:bodyPr>
          <a:lstStyle/>
          <a:p>
            <a:pPr>
              <a:spcBef>
                <a:spcPts val="1200"/>
              </a:spcBef>
            </a:pPr>
            <a:r>
              <a:rPr lang="en-US" sz="2400" dirty="0"/>
              <a:t>In February 2013, T. E. Wealth began the selection process to hire investment managers to manage the Trust assets</a:t>
            </a:r>
          </a:p>
          <a:p>
            <a:pPr>
              <a:spcBef>
                <a:spcPts val="1200"/>
              </a:spcBef>
            </a:pPr>
            <a:r>
              <a:rPr lang="en-US" sz="2400" dirty="0"/>
              <a:t>The Trustees decided to hire Dixon Mitchell and Guardian Capital to manage separate portfolios</a:t>
            </a:r>
          </a:p>
          <a:p>
            <a:pPr>
              <a:spcBef>
                <a:spcPts val="1200"/>
              </a:spcBef>
            </a:pPr>
            <a:r>
              <a:rPr lang="en-US" sz="2400" dirty="0"/>
              <a:t>Dixon Mitchell employs a ‘value’ investment style, whereas Guardian Capital uses a ‘growth’ approach</a:t>
            </a:r>
          </a:p>
          <a:p>
            <a:pPr>
              <a:spcBef>
                <a:spcPts val="1200"/>
              </a:spcBef>
            </a:pPr>
            <a:r>
              <a:rPr lang="en-US" sz="2400" dirty="0"/>
              <a:t>Market Value of Trust portfolios:</a:t>
            </a:r>
          </a:p>
          <a:p>
            <a:pPr marL="0" indent="0">
              <a:spcBef>
                <a:spcPts val="1200"/>
              </a:spcBef>
              <a:buNone/>
            </a:pPr>
            <a:r>
              <a:rPr lang="en-US" sz="2400" dirty="0"/>
              <a:t> 			</a:t>
            </a:r>
            <a:r>
              <a:rPr lang="en-US" sz="2400" u="sng" dirty="0"/>
              <a:t>Dec 31, 2022</a:t>
            </a:r>
            <a:r>
              <a:rPr lang="en-US" sz="2400" dirty="0"/>
              <a:t>	</a:t>
            </a:r>
            <a:r>
              <a:rPr lang="en-US" sz="2400" u="sng" dirty="0"/>
              <a:t>Dec 31, 2023</a:t>
            </a:r>
            <a:r>
              <a:rPr lang="en-US" sz="2400" dirty="0"/>
              <a:t>	</a:t>
            </a:r>
            <a:r>
              <a:rPr lang="en-US" sz="2400" dirty="0">
                <a:highlight>
                  <a:srgbClr val="FFFF00"/>
                </a:highlight>
              </a:rPr>
              <a:t>                                  </a:t>
            </a:r>
          </a:p>
          <a:p>
            <a:pPr marL="0" indent="0">
              <a:spcBef>
                <a:spcPts val="1200"/>
              </a:spcBef>
              <a:buNone/>
            </a:pPr>
            <a:r>
              <a:rPr lang="en-US" sz="2400" dirty="0"/>
              <a:t> Dixon Mitchell	     	$16,670,222	$19,238,348</a:t>
            </a:r>
          </a:p>
          <a:p>
            <a:pPr marL="0" indent="0">
              <a:spcBef>
                <a:spcPts val="1200"/>
              </a:spcBef>
              <a:buNone/>
            </a:pPr>
            <a:r>
              <a:rPr lang="en-US" sz="2400" dirty="0"/>
              <a:t> Guardian Capital		</a:t>
            </a:r>
            <a:r>
              <a:rPr lang="en-US" sz="2400" u="sng" dirty="0"/>
              <a:t>$16,232,224</a:t>
            </a:r>
            <a:r>
              <a:rPr lang="en-US" sz="2400" dirty="0"/>
              <a:t>	</a:t>
            </a:r>
            <a:r>
              <a:rPr lang="en-US" sz="2400" u="sng" dirty="0"/>
              <a:t>$17,571,157</a:t>
            </a:r>
            <a:r>
              <a:rPr lang="en-US" sz="2400" dirty="0"/>
              <a:t>		</a:t>
            </a:r>
            <a:r>
              <a:rPr lang="en-US" sz="2400" b="1" dirty="0"/>
              <a:t>		</a:t>
            </a:r>
            <a:r>
              <a:rPr lang="en-US" sz="2800" dirty="0"/>
              <a:t>	  	</a:t>
            </a:r>
            <a:r>
              <a:rPr lang="en-US" sz="2400" dirty="0"/>
              <a:t>$32,902,446	$36,809,505</a:t>
            </a:r>
          </a:p>
          <a:p>
            <a:pPr marL="0" indent="0">
              <a:spcBef>
                <a:spcPts val="1200"/>
              </a:spcBef>
              <a:buNone/>
            </a:pPr>
            <a:endParaRPr lang="en-US" sz="2800" dirty="0"/>
          </a:p>
          <a:p>
            <a:pPr marL="0" indent="0">
              <a:spcBef>
                <a:spcPts val="1200"/>
              </a:spcBef>
              <a:buNone/>
            </a:pPr>
            <a:r>
              <a:rPr lang="en-US" sz="2800" dirty="0"/>
              <a:t>** Financial assets are $37,259,483 based on 2023 Financial Statements **                                          </a:t>
            </a:r>
          </a:p>
        </p:txBody>
      </p:sp>
      <p:cxnSp>
        <p:nvCxnSpPr>
          <p:cNvPr id="3" name="Straight Connector 2"/>
          <p:cNvCxnSpPr/>
          <p:nvPr/>
        </p:nvCxnSpPr>
        <p:spPr>
          <a:xfrm>
            <a:off x="457200" y="1447800"/>
            <a:ext cx="822960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50308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l"/>
            <a:r>
              <a:rPr lang="en-US" sz="4000" dirty="0"/>
              <a:t>How much did the Trust spend?</a:t>
            </a:r>
          </a:p>
        </p:txBody>
      </p:sp>
      <p:sp>
        <p:nvSpPr>
          <p:cNvPr id="4" name="Content Placeholder 5"/>
          <p:cNvSpPr>
            <a:spLocks noGrp="1"/>
          </p:cNvSpPr>
          <p:nvPr>
            <p:ph idx="1"/>
          </p:nvPr>
        </p:nvSpPr>
        <p:spPr>
          <a:xfrm>
            <a:off x="685800" y="1676400"/>
            <a:ext cx="8448583" cy="4525963"/>
          </a:xfrm>
        </p:spPr>
        <p:txBody>
          <a:bodyPr>
            <a:normAutofit/>
          </a:bodyPr>
          <a:lstStyle/>
          <a:p>
            <a:pPr>
              <a:lnSpc>
                <a:spcPct val="110000"/>
              </a:lnSpc>
              <a:spcBef>
                <a:spcPts val="1200"/>
              </a:spcBef>
            </a:pPr>
            <a:r>
              <a:rPr lang="en-US" sz="2400" dirty="0"/>
              <a:t>The Deed of Trust directs the Trustees to use their best efforts in limiting Authorized Expenses in any fiscal year to 1% of the market value of the Trust for that year</a:t>
            </a:r>
          </a:p>
          <a:p>
            <a:pPr>
              <a:lnSpc>
                <a:spcPct val="110000"/>
              </a:lnSpc>
              <a:spcBef>
                <a:spcPts val="1200"/>
              </a:spcBef>
            </a:pPr>
            <a:r>
              <a:rPr lang="en-US" sz="2400" dirty="0"/>
              <a:t>“Authorized Expenses” includes all expenses reasonably incurred by the Trustees in administering the Trust, such as administrative, accounting, legal and investment fees and costs associated with member/Trustee meetings</a:t>
            </a:r>
          </a:p>
          <a:p>
            <a:pPr>
              <a:lnSpc>
                <a:spcPct val="110000"/>
              </a:lnSpc>
              <a:spcBef>
                <a:spcPts val="1200"/>
              </a:spcBef>
            </a:pPr>
            <a:r>
              <a:rPr lang="en-US" sz="2400" dirty="0"/>
              <a:t>In 2023, the Trust expenses totaled $357,962 which was  approximately .96% of the Trust’s market value as of December 31, 2023</a:t>
            </a:r>
          </a:p>
        </p:txBody>
      </p:sp>
      <p:cxnSp>
        <p:nvCxnSpPr>
          <p:cNvPr id="3" name="Straight Connector 2"/>
          <p:cNvCxnSpPr/>
          <p:nvPr/>
        </p:nvCxnSpPr>
        <p:spPr>
          <a:xfrm>
            <a:off x="457200" y="1447800"/>
            <a:ext cx="822960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11643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l"/>
            <a:r>
              <a:rPr lang="en-US" sz="4000" dirty="0"/>
              <a:t>2023 Expenses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640774996"/>
              </p:ext>
            </p:extLst>
          </p:nvPr>
        </p:nvGraphicFramePr>
        <p:xfrm>
          <a:off x="1524000" y="1600200"/>
          <a:ext cx="6324599" cy="3338745"/>
        </p:xfrm>
        <a:graphic>
          <a:graphicData uri="http://schemas.openxmlformats.org/drawingml/2006/table">
            <a:tbl>
              <a:tblPr>
                <a:tableStyleId>{2D5ABB26-0587-4C30-8999-92F81FD0307C}</a:tableStyleId>
              </a:tblPr>
              <a:tblGrid>
                <a:gridCol w="2977637">
                  <a:extLst>
                    <a:ext uri="{9D8B030D-6E8A-4147-A177-3AD203B41FA5}">
                      <a16:colId xmlns:a16="http://schemas.microsoft.com/office/drawing/2014/main" val="20000"/>
                    </a:ext>
                  </a:extLst>
                </a:gridCol>
                <a:gridCol w="955956">
                  <a:extLst>
                    <a:ext uri="{9D8B030D-6E8A-4147-A177-3AD203B41FA5}">
                      <a16:colId xmlns:a16="http://schemas.microsoft.com/office/drawing/2014/main" val="20001"/>
                    </a:ext>
                  </a:extLst>
                </a:gridCol>
                <a:gridCol w="2391006">
                  <a:extLst>
                    <a:ext uri="{9D8B030D-6E8A-4147-A177-3AD203B41FA5}">
                      <a16:colId xmlns:a16="http://schemas.microsoft.com/office/drawing/2014/main" val="20002"/>
                    </a:ext>
                  </a:extLst>
                </a:gridCol>
              </a:tblGrid>
              <a:tr h="366942">
                <a:tc>
                  <a:txBody>
                    <a:bodyPr/>
                    <a:lstStyle/>
                    <a:p>
                      <a:pPr>
                        <a:lnSpc>
                          <a:spcPct val="107000"/>
                        </a:lnSpc>
                        <a:spcAft>
                          <a:spcPts val="80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Audit/Professional fees</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pPr>
                      <a:endParaRPr lang="en-CA" sz="2000" kern="100">
                        <a:effectLst/>
                        <a:latin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spcAft>
                          <a:spcPts val="800"/>
                        </a:spcAft>
                      </a:pPr>
                      <a:r>
                        <a:rPr lang="en-US" sz="2000" kern="100">
                          <a:effectLst/>
                          <a:latin typeface="Calibri" panose="020F0502020204030204" pitchFamily="34" charset="0"/>
                          <a:ea typeface="Calibri" panose="020F0502020204030204" pitchFamily="34" charset="0"/>
                          <a:cs typeface="Times New Roman" panose="02020603050405020304" pitchFamily="18" charset="0"/>
                        </a:rPr>
                        <a:t> $          26,352 </a:t>
                      </a:r>
                      <a:endParaRPr lang="en-C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extLst>
                  <a:ext uri="{0D108BD9-81ED-4DB2-BD59-A6C34878D82A}">
                    <a16:rowId xmlns:a16="http://schemas.microsoft.com/office/drawing/2014/main" val="10009"/>
                  </a:ext>
                </a:extLst>
              </a:tr>
              <a:tr h="366942">
                <a:tc>
                  <a:txBody>
                    <a:bodyPr/>
                    <a:lstStyle/>
                    <a:p>
                      <a:pPr>
                        <a:lnSpc>
                          <a:spcPct val="107000"/>
                        </a:lnSpc>
                        <a:spcAft>
                          <a:spcPts val="800"/>
                        </a:spcAft>
                      </a:pPr>
                      <a:r>
                        <a:rPr lang="en-US" sz="2000" kern="100">
                          <a:effectLst/>
                          <a:latin typeface="Calibri" panose="020F0502020204030204" pitchFamily="34" charset="0"/>
                          <a:ea typeface="Calibri" panose="020F0502020204030204" pitchFamily="34" charset="0"/>
                          <a:cs typeface="Times New Roman" panose="02020603050405020304" pitchFamily="18" charset="0"/>
                        </a:rPr>
                        <a:t>Office and other</a:t>
                      </a:r>
                      <a:endParaRPr lang="en-C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pPr>
                      <a:endParaRPr lang="en-CA" sz="2000" kern="100">
                        <a:effectLst/>
                        <a:latin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spcAft>
                          <a:spcPts val="800"/>
                        </a:spcAft>
                      </a:pPr>
                      <a:r>
                        <a:rPr lang="en-US" sz="2000" kern="100">
                          <a:effectLst/>
                          <a:latin typeface="Calibri" panose="020F0502020204030204" pitchFamily="34" charset="0"/>
                          <a:ea typeface="Calibri" panose="020F0502020204030204" pitchFamily="34" charset="0"/>
                          <a:cs typeface="Times New Roman" panose="02020603050405020304" pitchFamily="18" charset="0"/>
                        </a:rPr>
                        <a:t> $          7,532 </a:t>
                      </a:r>
                      <a:endParaRPr lang="en-C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extLst>
                  <a:ext uri="{0D108BD9-81ED-4DB2-BD59-A6C34878D82A}">
                    <a16:rowId xmlns:a16="http://schemas.microsoft.com/office/drawing/2014/main" val="1668924339"/>
                  </a:ext>
                </a:extLst>
              </a:tr>
              <a:tr h="366942">
                <a:tc>
                  <a:txBody>
                    <a:bodyPr/>
                    <a:lstStyle/>
                    <a:p>
                      <a:pPr>
                        <a:lnSpc>
                          <a:spcPct val="107000"/>
                        </a:lnSpc>
                        <a:spcAft>
                          <a:spcPts val="800"/>
                        </a:spcAft>
                      </a:pPr>
                      <a:r>
                        <a:rPr lang="en-US" sz="2000" kern="100">
                          <a:effectLst/>
                          <a:latin typeface="Calibri" panose="020F0502020204030204" pitchFamily="34" charset="0"/>
                          <a:ea typeface="Calibri" panose="020F0502020204030204" pitchFamily="34" charset="0"/>
                          <a:cs typeface="Times New Roman" panose="02020603050405020304" pitchFamily="18" charset="0"/>
                        </a:rPr>
                        <a:t>Trustee Honoraria</a:t>
                      </a:r>
                      <a:endParaRPr lang="en-C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pPr>
                      <a:endParaRPr lang="en-CA" sz="2000" kern="100">
                        <a:effectLst/>
                        <a:latin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spcAft>
                          <a:spcPts val="800"/>
                        </a:spcAft>
                      </a:pPr>
                      <a:r>
                        <a:rPr lang="en-US" sz="2000" kern="100">
                          <a:effectLst/>
                          <a:latin typeface="Calibri" panose="020F0502020204030204" pitchFamily="34" charset="0"/>
                          <a:ea typeface="Calibri" panose="020F0502020204030204" pitchFamily="34" charset="0"/>
                          <a:cs typeface="Times New Roman" panose="02020603050405020304" pitchFamily="18" charset="0"/>
                        </a:rPr>
                        <a:t> $          7,322</a:t>
                      </a:r>
                      <a:endParaRPr lang="en-C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extLst>
                  <a:ext uri="{0D108BD9-81ED-4DB2-BD59-A6C34878D82A}">
                    <a16:rowId xmlns:a16="http://schemas.microsoft.com/office/drawing/2014/main" val="1633361340"/>
                  </a:ext>
                </a:extLst>
              </a:tr>
              <a:tr h="366942">
                <a:tc>
                  <a:txBody>
                    <a:bodyPr/>
                    <a:lstStyle/>
                    <a:p>
                      <a:pPr>
                        <a:lnSpc>
                          <a:spcPct val="107000"/>
                        </a:lnSpc>
                        <a:spcAft>
                          <a:spcPts val="800"/>
                        </a:spcAft>
                      </a:pPr>
                      <a:r>
                        <a:rPr lang="en-US" sz="2000" kern="100">
                          <a:effectLst/>
                          <a:latin typeface="Calibri" panose="020F0502020204030204" pitchFamily="34" charset="0"/>
                          <a:ea typeface="Calibri" panose="020F0502020204030204" pitchFamily="34" charset="0"/>
                          <a:cs typeface="Times New Roman" panose="02020603050405020304" pitchFamily="18" charset="0"/>
                        </a:rPr>
                        <a:t>Trustee fee - Scotiatrust</a:t>
                      </a:r>
                      <a:endParaRPr lang="en-C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pPr>
                      <a:endParaRPr lang="en-CA" sz="2000" kern="100">
                        <a:effectLst/>
                        <a:latin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spcAft>
                          <a:spcPts val="800"/>
                        </a:spcAft>
                      </a:pPr>
                      <a:r>
                        <a:rPr lang="en-US" sz="2000" kern="100">
                          <a:effectLst/>
                          <a:latin typeface="Calibri" panose="020F0502020204030204" pitchFamily="34" charset="0"/>
                          <a:ea typeface="Calibri" panose="020F0502020204030204" pitchFamily="34" charset="0"/>
                          <a:cs typeface="Times New Roman" panose="02020603050405020304" pitchFamily="18" charset="0"/>
                        </a:rPr>
                        <a:t> $          64,529 </a:t>
                      </a:r>
                      <a:endParaRPr lang="en-C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extLst>
                  <a:ext uri="{0D108BD9-81ED-4DB2-BD59-A6C34878D82A}">
                    <a16:rowId xmlns:a16="http://schemas.microsoft.com/office/drawing/2014/main" val="4099424494"/>
                  </a:ext>
                </a:extLst>
              </a:tr>
              <a:tr h="366942">
                <a:tc>
                  <a:txBody>
                    <a:bodyPr/>
                    <a:lstStyle/>
                    <a:p>
                      <a:pPr>
                        <a:lnSpc>
                          <a:spcPct val="107000"/>
                        </a:lnSpc>
                        <a:spcAft>
                          <a:spcPts val="800"/>
                        </a:spcAft>
                      </a:pPr>
                      <a:r>
                        <a:rPr lang="en-US" sz="2000" kern="100">
                          <a:effectLst/>
                          <a:latin typeface="Calibri" panose="020F0502020204030204" pitchFamily="34" charset="0"/>
                          <a:ea typeface="Calibri" panose="020F0502020204030204" pitchFamily="34" charset="0"/>
                          <a:cs typeface="Times New Roman" panose="02020603050405020304" pitchFamily="18" charset="0"/>
                        </a:rPr>
                        <a:t>Dixon Mitchell</a:t>
                      </a:r>
                      <a:endParaRPr lang="en-C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pPr>
                      <a:endParaRPr lang="en-CA" sz="2000" kern="100">
                        <a:effectLst/>
                        <a:latin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spcAft>
                          <a:spcPts val="800"/>
                        </a:spcAft>
                      </a:pPr>
                      <a:r>
                        <a:rPr lang="en-US" sz="2000" kern="100">
                          <a:effectLst/>
                          <a:latin typeface="Calibri" panose="020F0502020204030204" pitchFamily="34" charset="0"/>
                          <a:ea typeface="Calibri" panose="020F0502020204030204" pitchFamily="34" charset="0"/>
                          <a:cs typeface="Times New Roman" panose="02020603050405020304" pitchFamily="18" charset="0"/>
                        </a:rPr>
                        <a:t> $          81,474 </a:t>
                      </a:r>
                      <a:endParaRPr lang="en-C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extLst>
                  <a:ext uri="{0D108BD9-81ED-4DB2-BD59-A6C34878D82A}">
                    <a16:rowId xmlns:a16="http://schemas.microsoft.com/office/drawing/2014/main" val="2752038284"/>
                  </a:ext>
                </a:extLst>
              </a:tr>
              <a:tr h="366942">
                <a:tc>
                  <a:txBody>
                    <a:bodyPr/>
                    <a:lstStyle/>
                    <a:p>
                      <a:pPr>
                        <a:lnSpc>
                          <a:spcPct val="107000"/>
                        </a:lnSpc>
                        <a:spcAft>
                          <a:spcPts val="800"/>
                        </a:spcAft>
                      </a:pPr>
                      <a:r>
                        <a:rPr lang="en-US" sz="2000" kern="100">
                          <a:effectLst/>
                          <a:latin typeface="Calibri" panose="020F0502020204030204" pitchFamily="34" charset="0"/>
                          <a:ea typeface="Calibri" panose="020F0502020204030204" pitchFamily="34" charset="0"/>
                          <a:cs typeface="Times New Roman" panose="02020603050405020304" pitchFamily="18" charset="0"/>
                        </a:rPr>
                        <a:t>Guardian Capital</a:t>
                      </a:r>
                      <a:endParaRPr lang="en-C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pPr>
                      <a:endParaRPr lang="en-CA" sz="2000" kern="100">
                        <a:effectLst/>
                        <a:latin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spcAft>
                          <a:spcPts val="800"/>
                        </a:spcAft>
                      </a:pPr>
                      <a:r>
                        <a:rPr lang="en-US" sz="2000" kern="100">
                          <a:effectLst/>
                          <a:latin typeface="Calibri" panose="020F0502020204030204" pitchFamily="34" charset="0"/>
                          <a:ea typeface="Calibri" panose="020F0502020204030204" pitchFamily="34" charset="0"/>
                          <a:cs typeface="Times New Roman" panose="02020603050405020304" pitchFamily="18" charset="0"/>
                        </a:rPr>
                        <a:t> $          81,960 </a:t>
                      </a:r>
                      <a:endParaRPr lang="en-C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extLst>
                  <a:ext uri="{0D108BD9-81ED-4DB2-BD59-A6C34878D82A}">
                    <a16:rowId xmlns:a16="http://schemas.microsoft.com/office/drawing/2014/main" val="363116855"/>
                  </a:ext>
                </a:extLst>
              </a:tr>
              <a:tr h="366942">
                <a:tc>
                  <a:txBody>
                    <a:bodyPr/>
                    <a:lstStyle/>
                    <a:p>
                      <a:pPr>
                        <a:lnSpc>
                          <a:spcPct val="107000"/>
                        </a:lnSpc>
                        <a:spcAft>
                          <a:spcPts val="800"/>
                        </a:spcAft>
                      </a:pPr>
                      <a:r>
                        <a:rPr lang="en-US" sz="2000" kern="100">
                          <a:effectLst/>
                          <a:latin typeface="Calibri" panose="020F0502020204030204" pitchFamily="34" charset="0"/>
                          <a:ea typeface="Calibri" panose="020F0502020204030204" pitchFamily="34" charset="0"/>
                          <a:cs typeface="Times New Roman" panose="02020603050405020304" pitchFamily="18" charset="0"/>
                        </a:rPr>
                        <a:t>TE Wealth</a:t>
                      </a:r>
                      <a:endParaRPr lang="en-C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spcAft>
                          <a:spcPts val="800"/>
                        </a:spcAft>
                      </a:pPr>
                      <a:r>
                        <a:rPr lang="en-CA" sz="2000" kern="100" dirty="0">
                          <a:effectLst/>
                          <a:latin typeface="Calibri" panose="020F0502020204030204" pitchFamily="34" charset="0"/>
                          <a:ea typeface="Calibri" panose="020F0502020204030204" pitchFamily="34" charset="0"/>
                          <a:cs typeface="Times New Roman" panose="02020603050405020304" pitchFamily="18" charset="0"/>
                        </a:rPr>
                        <a:t> </a:t>
                      </a:r>
                    </a:p>
                  </a:txBody>
                  <a:tcPr marL="8890" marR="8890" marT="8890" marB="0" anchor="b"/>
                </a:tc>
                <a:tc>
                  <a:txBody>
                    <a:bodyPr/>
                    <a:lstStyle/>
                    <a:p>
                      <a:pPr>
                        <a:lnSpc>
                          <a:spcPct val="107000"/>
                        </a:lnSpc>
                        <a:spcAft>
                          <a:spcPts val="800"/>
                        </a:spcAft>
                      </a:pPr>
                      <a:r>
                        <a:rPr lang="en-CA" sz="2000" kern="100">
                          <a:effectLst/>
                          <a:latin typeface="Calibri" panose="020F0502020204030204" pitchFamily="34" charset="0"/>
                          <a:ea typeface="Calibri" panose="020F0502020204030204" pitchFamily="34" charset="0"/>
                          <a:cs typeface="Times New Roman" panose="02020603050405020304" pitchFamily="18" charset="0"/>
                        </a:rPr>
                        <a:t> </a:t>
                      </a:r>
                      <a:r>
                        <a:rPr lang="en-US" sz="2000" kern="100">
                          <a:effectLst/>
                          <a:latin typeface="Calibri" panose="020F0502020204030204" pitchFamily="34" charset="0"/>
                          <a:ea typeface="Calibri" panose="020F0502020204030204" pitchFamily="34" charset="0"/>
                          <a:cs typeface="Times New Roman" panose="02020603050405020304" pitchFamily="18" charset="0"/>
                        </a:rPr>
                        <a:t>$          31,022</a:t>
                      </a:r>
                      <a:endParaRPr lang="en-C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extLst>
                  <a:ext uri="{0D108BD9-81ED-4DB2-BD59-A6C34878D82A}">
                    <a16:rowId xmlns:a16="http://schemas.microsoft.com/office/drawing/2014/main" val="572452233"/>
                  </a:ext>
                </a:extLst>
              </a:tr>
              <a:tr h="403206">
                <a:tc>
                  <a:txBody>
                    <a:bodyPr/>
                    <a:lstStyle/>
                    <a:p>
                      <a:pPr>
                        <a:lnSpc>
                          <a:spcPct val="107000"/>
                        </a:lnSpc>
                        <a:spcAft>
                          <a:spcPts val="80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Other Consulting </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pPr>
                      <a:endParaRPr lang="en-CA" sz="2000" kern="100">
                        <a:effectLst/>
                        <a:latin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spcAft>
                          <a:spcPts val="800"/>
                        </a:spcAft>
                      </a:pPr>
                      <a:r>
                        <a:rPr lang="en-CA" sz="2000" u="sng" kern="100" dirty="0">
                          <a:effectLst/>
                          <a:latin typeface="Calibri" panose="020F0502020204030204" pitchFamily="34" charset="0"/>
                          <a:ea typeface="Calibri" panose="020F0502020204030204" pitchFamily="34" charset="0"/>
                          <a:cs typeface="Times New Roman" panose="02020603050405020304" pitchFamily="18" charset="0"/>
                        </a:rPr>
                        <a:t>$           57, 501</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extLst>
                  <a:ext uri="{0D108BD9-81ED-4DB2-BD59-A6C34878D82A}">
                    <a16:rowId xmlns:a16="http://schemas.microsoft.com/office/drawing/2014/main" val="10010"/>
                  </a:ext>
                </a:extLst>
              </a:tr>
              <a:tr h="366945">
                <a:tc>
                  <a:txBody>
                    <a:bodyPr/>
                    <a:lstStyle/>
                    <a:p>
                      <a:pPr>
                        <a:lnSpc>
                          <a:spcPct val="107000"/>
                        </a:lnSpc>
                        <a:spcAft>
                          <a:spcPts val="800"/>
                        </a:spcAft>
                      </a:pPr>
                      <a:r>
                        <a:rPr lang="en-US" sz="2000" kern="100">
                          <a:effectLst/>
                          <a:latin typeface="Calibri" panose="020F0502020204030204" pitchFamily="34" charset="0"/>
                          <a:ea typeface="Calibri" panose="020F0502020204030204" pitchFamily="34" charset="0"/>
                          <a:cs typeface="Times New Roman" panose="02020603050405020304" pitchFamily="18" charset="0"/>
                        </a:rPr>
                        <a:t>Total</a:t>
                      </a:r>
                      <a:endParaRPr lang="en-C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pPr>
                      <a:endParaRPr lang="en-CA" sz="2000" kern="100">
                        <a:effectLst/>
                        <a:latin typeface="Calibri" panose="020F0502020204030204" pitchFamily="34" charset="0"/>
                        <a:cs typeface="Times New Roman" panose="02020603050405020304" pitchFamily="18" charset="0"/>
                      </a:endParaRPr>
                    </a:p>
                  </a:txBody>
                  <a:tcPr marL="8890" marR="8890" marT="8890" marB="0" anchor="b"/>
                </a:tc>
                <a:tc>
                  <a:txBody>
                    <a:bodyPr/>
                    <a:lstStyle/>
                    <a:p>
                      <a:pPr>
                        <a:lnSpc>
                          <a:spcPct val="107000"/>
                        </a:lnSpc>
                        <a:spcAft>
                          <a:spcPts val="80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        357,573</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b"/>
                </a:tc>
                <a:extLst>
                  <a:ext uri="{0D108BD9-81ED-4DB2-BD59-A6C34878D82A}">
                    <a16:rowId xmlns:a16="http://schemas.microsoft.com/office/drawing/2014/main" val="10011"/>
                  </a:ext>
                </a:extLst>
              </a:tr>
            </a:tbl>
          </a:graphicData>
        </a:graphic>
      </p:graphicFrame>
      <p:cxnSp>
        <p:nvCxnSpPr>
          <p:cNvPr id="4" name="Straight Connector 3"/>
          <p:cNvCxnSpPr/>
          <p:nvPr/>
        </p:nvCxnSpPr>
        <p:spPr>
          <a:xfrm>
            <a:off x="457200" y="1447800"/>
            <a:ext cx="822960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22816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l"/>
            <a:r>
              <a:rPr lang="en-US" sz="4000" dirty="0"/>
              <a:t> 2024 Budget</a:t>
            </a:r>
          </a:p>
        </p:txBody>
      </p:sp>
      <p:cxnSp>
        <p:nvCxnSpPr>
          <p:cNvPr id="4" name="Straight Connector 3"/>
          <p:cNvCxnSpPr/>
          <p:nvPr/>
        </p:nvCxnSpPr>
        <p:spPr>
          <a:xfrm flipV="1">
            <a:off x="457200" y="1371600"/>
            <a:ext cx="8229600" cy="76200"/>
          </a:xfrm>
          <a:prstGeom prst="line">
            <a:avLst/>
          </a:prstGeom>
        </p:spPr>
        <p:style>
          <a:lnRef idx="2">
            <a:schemeClr val="accent1"/>
          </a:lnRef>
          <a:fillRef idx="0">
            <a:schemeClr val="accent1"/>
          </a:fillRef>
          <a:effectRef idx="1">
            <a:schemeClr val="accent1"/>
          </a:effectRef>
          <a:fontRef idx="minor">
            <a:schemeClr val="tx1"/>
          </a:fontRef>
        </p:style>
      </p:cxnSp>
      <p:sp>
        <p:nvSpPr>
          <p:cNvPr id="8" name="Content Placeholder 7">
            <a:extLst>
              <a:ext uri="{FF2B5EF4-FFF2-40B4-BE49-F238E27FC236}">
                <a16:creationId xmlns:a16="http://schemas.microsoft.com/office/drawing/2014/main" id="{F218C5C1-7CD4-5D94-0E19-62D5FBEB746C}"/>
              </a:ext>
            </a:extLst>
          </p:cNvPr>
          <p:cNvSpPr>
            <a:spLocks noGrp="1"/>
          </p:cNvSpPr>
          <p:nvPr>
            <p:ph idx="1"/>
          </p:nvPr>
        </p:nvSpPr>
        <p:spPr/>
        <p:txBody>
          <a:bodyPr>
            <a:normAutofit fontScale="85000" lnSpcReduction="20000"/>
          </a:bodyPr>
          <a:lstStyle/>
          <a:p>
            <a:pPr marL="0" indent="0">
              <a:lnSpc>
                <a:spcPct val="107000"/>
              </a:lnSpc>
              <a:spcAft>
                <a:spcPts val="800"/>
              </a:spcAft>
              <a:buNone/>
            </a:pP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CA" sz="1900" kern="100" dirty="0">
                <a:effectLst/>
                <a:latin typeface="Calibri" panose="020F0502020204030204" pitchFamily="34" charset="0"/>
                <a:ea typeface="Calibri" panose="020F0502020204030204" pitchFamily="34" charset="0"/>
                <a:cs typeface="Times New Roman" panose="02020603050405020304" pitchFamily="18" charset="0"/>
              </a:rPr>
              <a:t>Trustee Out of Pocket 					$2,000</a:t>
            </a:r>
          </a:p>
          <a:p>
            <a:pPr marL="0" indent="0">
              <a:lnSpc>
                <a:spcPct val="107000"/>
              </a:lnSpc>
              <a:spcAft>
                <a:spcPts val="800"/>
              </a:spcAft>
              <a:buNone/>
            </a:pPr>
            <a:r>
              <a:rPr lang="en-CA" sz="1900" kern="100" dirty="0">
                <a:effectLst/>
                <a:latin typeface="Calibri" panose="020F0502020204030204" pitchFamily="34" charset="0"/>
                <a:ea typeface="Calibri" panose="020F0502020204030204" pitchFamily="34" charset="0"/>
                <a:cs typeface="Times New Roman" panose="02020603050405020304" pitchFamily="18" charset="0"/>
              </a:rPr>
              <a:t>	Website Maintenance 				$2,000</a:t>
            </a:r>
          </a:p>
          <a:p>
            <a:pPr marL="0" indent="0">
              <a:lnSpc>
                <a:spcPct val="107000"/>
              </a:lnSpc>
              <a:spcAft>
                <a:spcPts val="800"/>
              </a:spcAft>
              <a:buNone/>
            </a:pPr>
            <a:r>
              <a:rPr lang="en-CA" sz="1900" kern="100" dirty="0">
                <a:effectLst/>
                <a:latin typeface="Calibri" panose="020F0502020204030204" pitchFamily="34" charset="0"/>
                <a:ea typeface="Calibri" panose="020F0502020204030204" pitchFamily="34" charset="0"/>
                <a:cs typeface="Times New Roman" panose="02020603050405020304" pitchFamily="18" charset="0"/>
              </a:rPr>
              <a:t>	Trustee Education (Including NATOA Conference) 		$10,000</a:t>
            </a:r>
          </a:p>
          <a:p>
            <a:pPr marL="0" indent="0">
              <a:lnSpc>
                <a:spcPct val="107000"/>
              </a:lnSpc>
              <a:spcAft>
                <a:spcPts val="800"/>
              </a:spcAft>
              <a:buNone/>
            </a:pPr>
            <a:r>
              <a:rPr lang="en-CA" sz="1900" kern="100" dirty="0">
                <a:effectLst/>
                <a:latin typeface="Calibri" panose="020F0502020204030204" pitchFamily="34" charset="0"/>
                <a:ea typeface="Calibri" panose="020F0502020204030204" pitchFamily="34" charset="0"/>
                <a:cs typeface="Times New Roman" panose="02020603050405020304" pitchFamily="18" charset="0"/>
              </a:rPr>
              <a:t>	Annual General Meeting 				$1,500</a:t>
            </a:r>
          </a:p>
          <a:p>
            <a:pPr marL="0" indent="0">
              <a:lnSpc>
                <a:spcPct val="107000"/>
              </a:lnSpc>
              <a:spcAft>
                <a:spcPts val="800"/>
              </a:spcAft>
              <a:buNone/>
            </a:pPr>
            <a:r>
              <a:rPr lang="en-CA" sz="1900" kern="100" dirty="0">
                <a:effectLst/>
                <a:latin typeface="Calibri" panose="020F0502020204030204" pitchFamily="34" charset="0"/>
                <a:ea typeface="Calibri" panose="020F0502020204030204" pitchFamily="34" charset="0"/>
                <a:cs typeface="Times New Roman" panose="02020603050405020304" pitchFamily="18" charset="0"/>
              </a:rPr>
              <a:t>	Miscellaneous 					$5,000</a:t>
            </a:r>
          </a:p>
          <a:p>
            <a:pPr marL="0" indent="0">
              <a:lnSpc>
                <a:spcPct val="107000"/>
              </a:lnSpc>
              <a:spcAft>
                <a:spcPts val="800"/>
              </a:spcAft>
              <a:buNone/>
            </a:pPr>
            <a:r>
              <a:rPr lang="en-CA" sz="1900" kern="100" dirty="0">
                <a:effectLst/>
                <a:latin typeface="Calibri" panose="020F0502020204030204" pitchFamily="34" charset="0"/>
                <a:ea typeface="Calibri" panose="020F0502020204030204" pitchFamily="34" charset="0"/>
                <a:cs typeface="Times New Roman" panose="02020603050405020304" pitchFamily="18" charset="0"/>
              </a:rPr>
              <a:t>	Auditor/Professional 					$20,000</a:t>
            </a:r>
          </a:p>
          <a:p>
            <a:pPr marL="0" indent="0">
              <a:lnSpc>
                <a:spcPct val="107000"/>
              </a:lnSpc>
              <a:spcAft>
                <a:spcPts val="800"/>
              </a:spcAft>
              <a:buNone/>
            </a:pPr>
            <a:r>
              <a:rPr lang="en-CA" sz="1900" kern="100" dirty="0">
                <a:effectLst/>
                <a:latin typeface="Calibri" panose="020F0502020204030204" pitchFamily="34" charset="0"/>
                <a:ea typeface="Calibri" panose="020F0502020204030204" pitchFamily="34" charset="0"/>
                <a:cs typeface="Times New Roman" panose="02020603050405020304" pitchFamily="18" charset="0"/>
              </a:rPr>
              <a:t>	Publicity/Communications 				$2,500</a:t>
            </a:r>
          </a:p>
          <a:p>
            <a:pPr marL="0" indent="0">
              <a:lnSpc>
                <a:spcPct val="107000"/>
              </a:lnSpc>
              <a:spcAft>
                <a:spcPts val="800"/>
              </a:spcAft>
              <a:buNone/>
            </a:pPr>
            <a:r>
              <a:rPr lang="en-CA" sz="1900" kern="100" dirty="0">
                <a:effectLst/>
                <a:latin typeface="Calibri" panose="020F0502020204030204" pitchFamily="34" charset="0"/>
                <a:ea typeface="Calibri" panose="020F0502020204030204" pitchFamily="34" charset="0"/>
                <a:cs typeface="Times New Roman" panose="02020603050405020304" pitchFamily="18" charset="0"/>
              </a:rPr>
              <a:t>	TE Wealth 						$35,000</a:t>
            </a:r>
          </a:p>
          <a:p>
            <a:pPr marL="0" indent="0">
              <a:lnSpc>
                <a:spcPct val="107000"/>
              </a:lnSpc>
              <a:spcAft>
                <a:spcPts val="800"/>
              </a:spcAft>
              <a:buNone/>
            </a:pPr>
            <a:r>
              <a:rPr lang="en-CA" sz="1900" kern="100" dirty="0">
                <a:effectLst/>
                <a:latin typeface="Calibri" panose="020F0502020204030204" pitchFamily="34" charset="0"/>
                <a:ea typeface="Calibri" panose="020F0502020204030204" pitchFamily="34" charset="0"/>
                <a:cs typeface="Times New Roman" panose="02020603050405020304" pitchFamily="18" charset="0"/>
              </a:rPr>
              <a:t>	Dixon Mitchell 					$85,000</a:t>
            </a:r>
          </a:p>
          <a:p>
            <a:pPr marL="0" indent="0">
              <a:lnSpc>
                <a:spcPct val="107000"/>
              </a:lnSpc>
              <a:spcAft>
                <a:spcPts val="800"/>
              </a:spcAft>
              <a:buNone/>
            </a:pPr>
            <a:r>
              <a:rPr lang="en-CA" sz="1900" kern="100" dirty="0">
                <a:effectLst/>
                <a:latin typeface="Calibri" panose="020F0502020204030204" pitchFamily="34" charset="0"/>
                <a:ea typeface="Calibri" panose="020F0502020204030204" pitchFamily="34" charset="0"/>
                <a:cs typeface="Times New Roman" panose="02020603050405020304" pitchFamily="18" charset="0"/>
              </a:rPr>
              <a:t>	Guardian Capital 					$85,000</a:t>
            </a:r>
          </a:p>
          <a:p>
            <a:pPr marL="0" indent="0">
              <a:lnSpc>
                <a:spcPct val="107000"/>
              </a:lnSpc>
              <a:spcAft>
                <a:spcPts val="800"/>
              </a:spcAft>
              <a:buNone/>
            </a:pPr>
            <a:r>
              <a:rPr lang="en-CA" sz="1900" kern="100" dirty="0">
                <a:effectLst/>
                <a:latin typeface="Calibri" panose="020F0502020204030204" pitchFamily="34" charset="0"/>
                <a:ea typeface="Calibri" panose="020F0502020204030204" pitchFamily="34" charset="0"/>
                <a:cs typeface="Times New Roman" panose="02020603050405020304" pitchFamily="18" charset="0"/>
              </a:rPr>
              <a:t>	Corporate Trustee 					</a:t>
            </a:r>
            <a:r>
              <a:rPr lang="en-CA" sz="1900" u="sng" kern="100" dirty="0">
                <a:effectLst/>
                <a:latin typeface="Calibri" panose="020F0502020204030204" pitchFamily="34" charset="0"/>
                <a:ea typeface="Calibri" panose="020F0502020204030204" pitchFamily="34" charset="0"/>
                <a:cs typeface="Times New Roman" panose="02020603050405020304" pitchFamily="18" charset="0"/>
              </a:rPr>
              <a:t>$65,000</a:t>
            </a:r>
            <a:endParaRPr lang="en-CA"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CA" sz="1900" b="1" kern="100" dirty="0">
                <a:effectLst/>
                <a:latin typeface="Calibri" panose="020F0502020204030204" pitchFamily="34" charset="0"/>
                <a:ea typeface="Calibri" panose="020F0502020204030204" pitchFamily="34" charset="0"/>
                <a:cs typeface="Times New Roman" panose="02020603050405020304" pitchFamily="18" charset="0"/>
              </a:rPr>
              <a:t>	Total 						$328,000</a:t>
            </a:r>
            <a:endParaRPr lang="en-CA" sz="19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2912299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2">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9432C0-BACE-4B1D-9323-681E17690834}"/>
              </a:ext>
            </a:extLst>
          </p:cNvPr>
          <p:cNvSpPr>
            <a:spLocks noGrp="1"/>
          </p:cNvSpPr>
          <p:nvPr>
            <p:ph type="title"/>
          </p:nvPr>
        </p:nvSpPr>
        <p:spPr>
          <a:xfrm>
            <a:off x="524784" y="248038"/>
            <a:ext cx="5297791" cy="1159200"/>
          </a:xfrm>
        </p:spPr>
        <p:txBody>
          <a:bodyPr vert="horz" lIns="91440" tIns="45720" rIns="91440" bIns="45720" rtlCol="0" anchor="ctr">
            <a:normAutofit/>
          </a:bodyPr>
          <a:lstStyle/>
          <a:p>
            <a:pPr algn="l">
              <a:lnSpc>
                <a:spcPct val="90000"/>
              </a:lnSpc>
            </a:pPr>
            <a:r>
              <a:rPr lang="en-US" sz="3500" kern="1200">
                <a:solidFill>
                  <a:srgbClr val="FFFFFF"/>
                </a:solidFill>
                <a:latin typeface="+mj-lt"/>
                <a:ea typeface="+mj-ea"/>
                <a:cs typeface="+mj-cs"/>
              </a:rPr>
              <a:t>Approved Proposals - 2023</a:t>
            </a:r>
            <a:endParaRPr lang="en-US" sz="3500" kern="1200" dirty="0">
              <a:solidFill>
                <a:srgbClr val="FFFFFF"/>
              </a:solidFill>
              <a:latin typeface="+mj-lt"/>
              <a:ea typeface="+mj-ea"/>
              <a:cs typeface="+mj-cs"/>
            </a:endParaRPr>
          </a:p>
        </p:txBody>
      </p:sp>
      <p:graphicFrame>
        <p:nvGraphicFramePr>
          <p:cNvPr id="3" name="Table 2">
            <a:extLst>
              <a:ext uri="{FF2B5EF4-FFF2-40B4-BE49-F238E27FC236}">
                <a16:creationId xmlns:a16="http://schemas.microsoft.com/office/drawing/2014/main" id="{1F104CBF-C21D-E835-62EF-08A6E5D3CD31}"/>
              </a:ext>
            </a:extLst>
          </p:cNvPr>
          <p:cNvGraphicFramePr>
            <a:graphicFrameLocks noGrp="1"/>
          </p:cNvGraphicFramePr>
          <p:nvPr>
            <p:extLst>
              <p:ext uri="{D42A27DB-BD31-4B8C-83A1-F6EECF244321}">
                <p14:modId xmlns:p14="http://schemas.microsoft.com/office/powerpoint/2010/main" val="3154552730"/>
              </p:ext>
            </p:extLst>
          </p:nvPr>
        </p:nvGraphicFramePr>
        <p:xfrm>
          <a:off x="324168" y="2262757"/>
          <a:ext cx="8495664" cy="3859238"/>
        </p:xfrm>
        <a:graphic>
          <a:graphicData uri="http://schemas.openxmlformats.org/drawingml/2006/table">
            <a:tbl>
              <a:tblPr firstRow="1" bandRow="1">
                <a:tableStyleId>{9D7B26C5-4107-4FEC-AEDC-1716B250A1EF}</a:tableStyleId>
              </a:tblPr>
              <a:tblGrid>
                <a:gridCol w="2518619">
                  <a:extLst>
                    <a:ext uri="{9D8B030D-6E8A-4147-A177-3AD203B41FA5}">
                      <a16:colId xmlns:a16="http://schemas.microsoft.com/office/drawing/2014/main" val="622129533"/>
                    </a:ext>
                  </a:extLst>
                </a:gridCol>
                <a:gridCol w="2302087">
                  <a:extLst>
                    <a:ext uri="{9D8B030D-6E8A-4147-A177-3AD203B41FA5}">
                      <a16:colId xmlns:a16="http://schemas.microsoft.com/office/drawing/2014/main" val="3674072639"/>
                    </a:ext>
                  </a:extLst>
                </a:gridCol>
                <a:gridCol w="1365916">
                  <a:extLst>
                    <a:ext uri="{9D8B030D-6E8A-4147-A177-3AD203B41FA5}">
                      <a16:colId xmlns:a16="http://schemas.microsoft.com/office/drawing/2014/main" val="1760109080"/>
                    </a:ext>
                  </a:extLst>
                </a:gridCol>
                <a:gridCol w="1009882">
                  <a:extLst>
                    <a:ext uri="{9D8B030D-6E8A-4147-A177-3AD203B41FA5}">
                      <a16:colId xmlns:a16="http://schemas.microsoft.com/office/drawing/2014/main" val="863939948"/>
                    </a:ext>
                  </a:extLst>
                </a:gridCol>
                <a:gridCol w="1299160">
                  <a:extLst>
                    <a:ext uri="{9D8B030D-6E8A-4147-A177-3AD203B41FA5}">
                      <a16:colId xmlns:a16="http://schemas.microsoft.com/office/drawing/2014/main" val="3735169841"/>
                    </a:ext>
                  </a:extLst>
                </a:gridCol>
              </a:tblGrid>
              <a:tr h="240681">
                <a:tc>
                  <a:txBody>
                    <a:bodyPr/>
                    <a:lstStyle/>
                    <a:p>
                      <a:pPr algn="l" fontAlgn="t"/>
                      <a:r>
                        <a:rPr lang="en-CA" sz="1300" b="1" u="none" strike="noStrike">
                          <a:solidFill>
                            <a:srgbClr val="000000"/>
                          </a:solidFill>
                          <a:effectLst/>
                        </a:rPr>
                        <a:t>Applicant Name</a:t>
                      </a:r>
                      <a:endParaRPr lang="en-CA" sz="1300" b="1"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300" b="1" u="none" strike="noStrike">
                          <a:solidFill>
                            <a:srgbClr val="000000"/>
                          </a:solidFill>
                          <a:effectLst/>
                        </a:rPr>
                        <a:t>Purpose/Project Title</a:t>
                      </a:r>
                      <a:endParaRPr lang="en-CA" sz="1300" b="1"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300" b="1" u="none" strike="noStrike">
                          <a:solidFill>
                            <a:srgbClr val="000000"/>
                          </a:solidFill>
                          <a:effectLst/>
                        </a:rPr>
                        <a:t>Priority Area(s)</a:t>
                      </a:r>
                      <a:endParaRPr lang="en-CA" sz="1300" b="1"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300" b="1" u="none" strike="noStrike">
                          <a:solidFill>
                            <a:srgbClr val="000000"/>
                          </a:solidFill>
                          <a:effectLst/>
                        </a:rPr>
                        <a:t>Amount Paid</a:t>
                      </a:r>
                      <a:endParaRPr lang="en-CA" sz="1300" b="1"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300" b="1" u="none" strike="noStrike">
                          <a:solidFill>
                            <a:srgbClr val="000000"/>
                          </a:solidFill>
                          <a:effectLst/>
                        </a:rPr>
                        <a:t>Notes</a:t>
                      </a:r>
                      <a:endParaRPr lang="en-CA" sz="1300" b="1"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632295409"/>
                  </a:ext>
                </a:extLst>
              </a:tr>
              <a:tr h="194905">
                <a:tc>
                  <a:txBody>
                    <a:bodyPr/>
                    <a:lstStyle/>
                    <a:p>
                      <a:pPr algn="l" fontAlgn="t"/>
                      <a:r>
                        <a:rPr lang="en-CA" sz="1000" b="0" u="none" strike="noStrike">
                          <a:solidFill>
                            <a:srgbClr val="000000"/>
                          </a:solidFill>
                          <a:effectLst/>
                        </a:rPr>
                        <a:t>Darren Johnston</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Yoga Instructor Training</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Ed/Health</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           2,000.00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a:t>
                      </a:r>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1767597429"/>
                  </a:ext>
                </a:extLst>
              </a:tr>
              <a:tr h="194905">
                <a:tc>
                  <a:txBody>
                    <a:bodyPr/>
                    <a:lstStyle/>
                    <a:p>
                      <a:pPr algn="l" fontAlgn="t"/>
                      <a:r>
                        <a:rPr lang="en-CA" sz="1000" b="0" u="none" strike="noStrike">
                          <a:solidFill>
                            <a:srgbClr val="000000"/>
                          </a:solidFill>
                          <a:effectLst/>
                        </a:rPr>
                        <a:t>Samantha Jones</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Personal Greenhouse</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Health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           2,000.00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a:t>
                      </a:r>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650483198"/>
                  </a:ext>
                </a:extLst>
              </a:tr>
              <a:tr h="194905">
                <a:tc>
                  <a:txBody>
                    <a:bodyPr/>
                    <a:lstStyle/>
                    <a:p>
                      <a:pPr algn="l" fontAlgn="t"/>
                      <a:r>
                        <a:rPr lang="en-CA" sz="1000" b="0" u="none" strike="noStrike">
                          <a:solidFill>
                            <a:srgbClr val="000000"/>
                          </a:solidFill>
                          <a:effectLst/>
                        </a:rPr>
                        <a:t>Beth Goulding(Matthew Williams)</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Hockey Costs</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Health</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           3,977.00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a:t>
                      </a:r>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1528011469"/>
                  </a:ext>
                </a:extLst>
              </a:tr>
              <a:tr h="194905">
                <a:tc>
                  <a:txBody>
                    <a:bodyPr/>
                    <a:lstStyle/>
                    <a:p>
                      <a:pPr algn="l" fontAlgn="t"/>
                      <a:r>
                        <a:rPr lang="en-CA" sz="1000" b="0" u="none" strike="noStrike">
                          <a:solidFill>
                            <a:srgbClr val="000000"/>
                          </a:solidFill>
                          <a:effectLst/>
                        </a:rPr>
                        <a:t>Deanna Pedoniquotte</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Watchkeeping Mate Licence</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Education</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           3,227.00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a:t>
                      </a:r>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3893422130"/>
                  </a:ext>
                </a:extLst>
              </a:tr>
              <a:tr h="194905">
                <a:tc>
                  <a:txBody>
                    <a:bodyPr/>
                    <a:lstStyle/>
                    <a:p>
                      <a:pPr algn="l" fontAlgn="t"/>
                      <a:r>
                        <a:rPr lang="en-CA" sz="1000" b="0" u="none" strike="noStrike">
                          <a:solidFill>
                            <a:srgbClr val="000000"/>
                          </a:solidFill>
                          <a:effectLst/>
                        </a:rPr>
                        <a:t>Roxy Boudrias (Wade)</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Hockey Fees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Health</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           2,000.00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a:t>
                      </a:r>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1402984544"/>
                  </a:ext>
                </a:extLst>
              </a:tr>
              <a:tr h="194905">
                <a:tc>
                  <a:txBody>
                    <a:bodyPr/>
                    <a:lstStyle/>
                    <a:p>
                      <a:pPr algn="l" fontAlgn="t"/>
                      <a:r>
                        <a:rPr lang="en-CA" sz="1000" b="0" u="none" strike="noStrike">
                          <a:solidFill>
                            <a:srgbClr val="000000"/>
                          </a:solidFill>
                          <a:effectLst/>
                        </a:rPr>
                        <a:t>Solomon King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Artist Studio &amp; Community Workspace</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Ed/Health/C&amp;H</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         40,000.00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a:t>
                      </a:r>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1638081504"/>
                  </a:ext>
                </a:extLst>
              </a:tr>
              <a:tr h="194905">
                <a:tc>
                  <a:txBody>
                    <a:bodyPr/>
                    <a:lstStyle/>
                    <a:p>
                      <a:pPr algn="l" fontAlgn="t"/>
                      <a:r>
                        <a:rPr lang="en-CA" sz="1000" b="0" u="none" strike="noStrike">
                          <a:solidFill>
                            <a:srgbClr val="000000"/>
                          </a:solidFill>
                          <a:effectLst/>
                        </a:rPr>
                        <a:t>Judith James (for Alexa Bree James Ashkewe)</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Generator</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Health</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         17,611.00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a:t>
                      </a:r>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3215920193"/>
                  </a:ext>
                </a:extLst>
              </a:tr>
              <a:tr h="194905">
                <a:tc>
                  <a:txBody>
                    <a:bodyPr/>
                    <a:lstStyle/>
                    <a:p>
                      <a:pPr algn="l" fontAlgn="t"/>
                      <a:r>
                        <a:rPr lang="en-CA" sz="1000" b="0" u="none" strike="noStrike">
                          <a:solidFill>
                            <a:srgbClr val="000000"/>
                          </a:solidFill>
                          <a:effectLst/>
                        </a:rPr>
                        <a:t>Martha Pedoniquotte</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Reggae Reconciliation Concert</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C&amp;H/Health</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         20,000.00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a:t>
                      </a:r>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1804844442"/>
                  </a:ext>
                </a:extLst>
              </a:tr>
              <a:tr h="194905">
                <a:tc>
                  <a:txBody>
                    <a:bodyPr/>
                    <a:lstStyle/>
                    <a:p>
                      <a:pPr algn="l" fontAlgn="t"/>
                      <a:r>
                        <a:rPr lang="en-CA" sz="1000" b="0" u="none" strike="noStrike">
                          <a:solidFill>
                            <a:srgbClr val="000000"/>
                          </a:solidFill>
                          <a:effectLst/>
                        </a:rPr>
                        <a:t>Melanie Ashkewe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Health and Safety Support</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Health/C&amp;H</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           2,500.00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a:t>
                      </a:r>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309568978"/>
                  </a:ext>
                </a:extLst>
              </a:tr>
              <a:tr h="194905">
                <a:tc>
                  <a:txBody>
                    <a:bodyPr/>
                    <a:lstStyle/>
                    <a:p>
                      <a:pPr algn="l" fontAlgn="t"/>
                      <a:r>
                        <a:rPr lang="en-CA" sz="1000" b="0" u="none" strike="noStrike">
                          <a:solidFill>
                            <a:srgbClr val="000000"/>
                          </a:solidFill>
                          <a:effectLst/>
                        </a:rPr>
                        <a:t>Crystal Taylor</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Electric Porch Lift</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Health</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           8,565.00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a:t>
                      </a:r>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3730255203"/>
                  </a:ext>
                </a:extLst>
              </a:tr>
              <a:tr h="194905">
                <a:tc>
                  <a:txBody>
                    <a:bodyPr/>
                    <a:lstStyle/>
                    <a:p>
                      <a:pPr algn="l" fontAlgn="t"/>
                      <a:r>
                        <a:rPr lang="en-CA" sz="1000" b="0" u="none" strike="noStrike">
                          <a:solidFill>
                            <a:srgbClr val="000000"/>
                          </a:solidFill>
                          <a:effectLst/>
                        </a:rPr>
                        <a:t>Jacob Crosstown</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Musicfest Vancouver Travel Support</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Ed/Health/C&amp;H</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           1,250.00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a:t>
                      </a:r>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4135109310"/>
                  </a:ext>
                </a:extLst>
              </a:tr>
              <a:tr h="194905">
                <a:tc>
                  <a:txBody>
                    <a:bodyPr/>
                    <a:lstStyle/>
                    <a:p>
                      <a:pPr algn="l" fontAlgn="t"/>
                      <a:r>
                        <a:rPr lang="en-CA" sz="1000" b="0" u="none" strike="noStrike">
                          <a:solidFill>
                            <a:srgbClr val="000000"/>
                          </a:solidFill>
                          <a:effectLst/>
                        </a:rPr>
                        <a:t>Winona Elliott</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Potawatomi Gathering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Ed/C&amp;H/Gov</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         34,000.00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a:t>
                      </a:r>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2723437959"/>
                  </a:ext>
                </a:extLst>
              </a:tr>
              <a:tr h="194905">
                <a:tc>
                  <a:txBody>
                    <a:bodyPr/>
                    <a:lstStyle/>
                    <a:p>
                      <a:pPr algn="l" fontAlgn="t"/>
                      <a:r>
                        <a:rPr lang="en-CA" sz="1000" b="0" u="none" strike="noStrike">
                          <a:solidFill>
                            <a:srgbClr val="000000"/>
                          </a:solidFill>
                          <a:effectLst/>
                        </a:rPr>
                        <a:t>John Keeshig</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Three Fires</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Ed/Health/C&amp;H/Land</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         43,000.00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a:t>
                      </a:r>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2027664517"/>
                  </a:ext>
                </a:extLst>
              </a:tr>
              <a:tr h="347491">
                <a:tc>
                  <a:txBody>
                    <a:bodyPr/>
                    <a:lstStyle/>
                    <a:p>
                      <a:pPr algn="l" fontAlgn="t"/>
                      <a:r>
                        <a:rPr lang="en-CA" sz="1000" b="0" u="none" strike="noStrike">
                          <a:solidFill>
                            <a:srgbClr val="000000"/>
                          </a:solidFill>
                          <a:effectLst/>
                        </a:rPr>
                        <a:t>Tracy Boorts-Siegworth</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Pow Wow Vendor Fees/Aug 18&amp;19 2023</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Culture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           4,000.00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payment for 29 vendor fees at the PowWow</a:t>
                      </a:r>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4163872350"/>
                  </a:ext>
                </a:extLst>
              </a:tr>
              <a:tr h="347491">
                <a:tc>
                  <a:txBody>
                    <a:bodyPr/>
                    <a:lstStyle/>
                    <a:p>
                      <a:pPr algn="l" fontAlgn="t"/>
                      <a:r>
                        <a:rPr lang="en-CA" sz="1000" b="0" u="none" strike="noStrike">
                          <a:solidFill>
                            <a:srgbClr val="000000"/>
                          </a:solidFill>
                          <a:effectLst/>
                        </a:rPr>
                        <a:t>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Finance Department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Economic Development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      109,855.39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Funding for 22 small businesses </a:t>
                      </a:r>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3502911332"/>
                  </a:ext>
                </a:extLst>
              </a:tr>
              <a:tr h="194905">
                <a:tc>
                  <a:txBody>
                    <a:bodyPr/>
                    <a:lstStyle/>
                    <a:p>
                      <a:pPr algn="l" fontAlgn="t"/>
                      <a:r>
                        <a:rPr lang="en-CA" sz="1000" b="0" u="none" strike="noStrike">
                          <a:solidFill>
                            <a:srgbClr val="000000"/>
                          </a:solidFill>
                          <a:effectLst/>
                        </a:rPr>
                        <a:t>Michael Earl, Senior Administrator Officer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Community Christmas Voucher Program</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 $      275,000.00 </a:t>
                      </a:r>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0" u="none" strike="noStrike">
                          <a:solidFill>
                            <a:srgbClr val="000000"/>
                          </a:solidFill>
                          <a:effectLst/>
                        </a:rPr>
                        <a:t>Community Program </a:t>
                      </a:r>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1616704536"/>
                  </a:ext>
                </a:extLst>
              </a:tr>
              <a:tr h="194905">
                <a:tc>
                  <a:txBody>
                    <a:bodyPr/>
                    <a:lstStyle/>
                    <a:p>
                      <a:pPr algn="l" fontAlgn="t"/>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endParaRPr lang="en-CA" sz="1000" b="0"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1" u="none" strike="noStrike">
                          <a:solidFill>
                            <a:srgbClr val="000000"/>
                          </a:solidFill>
                          <a:effectLst/>
                        </a:rPr>
                        <a:t>Total </a:t>
                      </a:r>
                      <a:endParaRPr lang="en-CA" sz="1000" b="1" i="0" u="none" strike="noStrike">
                        <a:solidFill>
                          <a:srgbClr val="000000"/>
                        </a:solidFill>
                        <a:effectLst/>
                        <a:latin typeface="Calibri" panose="020F0502020204030204" pitchFamily="34" charset="0"/>
                      </a:endParaRPr>
                    </a:p>
                  </a:txBody>
                  <a:tcPr marL="5698" marR="5698" marT="5698" marB="0"/>
                </a:tc>
                <a:tc>
                  <a:txBody>
                    <a:bodyPr/>
                    <a:lstStyle/>
                    <a:p>
                      <a:pPr algn="l" fontAlgn="t"/>
                      <a:r>
                        <a:rPr lang="en-CA" sz="1000" b="1" u="none" strike="noStrike">
                          <a:solidFill>
                            <a:srgbClr val="000000"/>
                          </a:solidFill>
                          <a:effectLst/>
                        </a:rPr>
                        <a:t> $      568,985.39 </a:t>
                      </a:r>
                      <a:endParaRPr lang="en-CA" sz="1000" b="1" i="0" u="none" strike="noStrike">
                        <a:solidFill>
                          <a:srgbClr val="000000"/>
                        </a:solidFill>
                        <a:effectLst/>
                        <a:latin typeface="Calibri" panose="020F0502020204030204" pitchFamily="34" charset="0"/>
                      </a:endParaRPr>
                    </a:p>
                  </a:txBody>
                  <a:tcPr marL="5698" marR="5698" marT="5698" marB="0"/>
                </a:tc>
                <a:tc>
                  <a:txBody>
                    <a:bodyPr/>
                    <a:lstStyle/>
                    <a:p>
                      <a:pPr algn="l" fontAlgn="t"/>
                      <a:endParaRPr lang="en-CA" sz="1000" b="0" i="0" u="none" strike="noStrike">
                        <a:solidFill>
                          <a:srgbClr val="000000"/>
                        </a:solidFill>
                        <a:effectLst/>
                        <a:latin typeface="Calibri" panose="020F0502020204030204" pitchFamily="34" charset="0"/>
                      </a:endParaRPr>
                    </a:p>
                  </a:txBody>
                  <a:tcPr marL="5698" marR="5698" marT="5698" marB="0"/>
                </a:tc>
                <a:extLst>
                  <a:ext uri="{0D108BD9-81ED-4DB2-BD59-A6C34878D82A}">
                    <a16:rowId xmlns:a16="http://schemas.microsoft.com/office/drawing/2014/main" val="1558024138"/>
                  </a:ext>
                </a:extLst>
              </a:tr>
            </a:tbl>
          </a:graphicData>
        </a:graphic>
      </p:graphicFrame>
    </p:spTree>
    <p:extLst>
      <p:ext uri="{BB962C8B-B14F-4D97-AF65-F5344CB8AC3E}">
        <p14:creationId xmlns:p14="http://schemas.microsoft.com/office/powerpoint/2010/main" val="416161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l"/>
            <a:r>
              <a:rPr lang="en-US" sz="4000" dirty="0"/>
              <a:t>How much will Council receive?</a:t>
            </a:r>
          </a:p>
        </p:txBody>
      </p:sp>
      <p:graphicFrame>
        <p:nvGraphicFramePr>
          <p:cNvPr id="7" name="Content Placeholder 5">
            <a:extLst>
              <a:ext uri="{FF2B5EF4-FFF2-40B4-BE49-F238E27FC236}">
                <a16:creationId xmlns:a16="http://schemas.microsoft.com/office/drawing/2014/main" id="{C1B2E4CF-EC91-F51C-062E-3F6AFBA70014}"/>
              </a:ext>
            </a:extLst>
          </p:cNvPr>
          <p:cNvGraphicFramePr>
            <a:graphicFrameLocks noGrp="1"/>
          </p:cNvGraphicFramePr>
          <p:nvPr>
            <p:ph idx="1"/>
            <p:extLst>
              <p:ext uri="{D42A27DB-BD31-4B8C-83A1-F6EECF244321}">
                <p14:modId xmlns:p14="http://schemas.microsoft.com/office/powerpoint/2010/main" val="1951498230"/>
              </p:ext>
            </p:extLst>
          </p:nvPr>
        </p:nvGraphicFramePr>
        <p:xfrm>
          <a:off x="542635" y="1713336"/>
          <a:ext cx="8077199" cy="46320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3" name="Straight Connector 2"/>
          <p:cNvCxnSpPr/>
          <p:nvPr/>
        </p:nvCxnSpPr>
        <p:spPr>
          <a:xfrm>
            <a:off x="457200" y="1447800"/>
            <a:ext cx="822960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46823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98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Graphic 6" descr="Help">
            <a:extLst>
              <a:ext uri="{FF2B5EF4-FFF2-40B4-BE49-F238E27FC236}">
                <a16:creationId xmlns:a16="http://schemas.microsoft.com/office/drawing/2014/main" id="{EC1570CC-7882-BFE8-C1F5-3F21FC49FA9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1703" y="2236844"/>
            <a:ext cx="685800" cy="685800"/>
          </a:xfrm>
          <a:prstGeom prst="rect">
            <a:avLst/>
          </a:prstGeom>
        </p:spPr>
      </p:pic>
      <p:sp>
        <p:nvSpPr>
          <p:cNvPr id="20" name="Content Placeholder 2"/>
          <p:cNvSpPr>
            <a:spLocks noGrp="1"/>
          </p:cNvSpPr>
          <p:nvPr>
            <p:ph idx="1"/>
          </p:nvPr>
        </p:nvSpPr>
        <p:spPr>
          <a:xfrm>
            <a:off x="3248039" y="641615"/>
            <a:ext cx="5467349" cy="5533496"/>
          </a:xfrm>
        </p:spPr>
        <p:txBody>
          <a:bodyPr anchor="ctr">
            <a:normAutofit/>
          </a:bodyPr>
          <a:lstStyle/>
          <a:p>
            <a:pPr marL="0" indent="0">
              <a:buNone/>
            </a:pPr>
            <a:r>
              <a:rPr lang="en-US"/>
              <a:t>THANK YOU</a:t>
            </a:r>
          </a:p>
          <a:p>
            <a:pPr marL="0" indent="0">
              <a:buNone/>
            </a:pPr>
            <a:endParaRPr lang="en-US"/>
          </a:p>
          <a:p>
            <a:pPr marL="0" indent="0">
              <a:buNone/>
            </a:pPr>
            <a:r>
              <a:rPr lang="en-US"/>
              <a:t>QUESTIONS?</a:t>
            </a:r>
          </a:p>
        </p:txBody>
      </p:sp>
    </p:spTree>
    <p:extLst>
      <p:ext uri="{BB962C8B-B14F-4D97-AF65-F5344CB8AC3E}">
        <p14:creationId xmlns:p14="http://schemas.microsoft.com/office/powerpoint/2010/main" val="2330519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l"/>
            <a:r>
              <a:rPr lang="en-US" sz="4000" dirty="0"/>
              <a:t>AGENDA</a:t>
            </a:r>
          </a:p>
        </p:txBody>
      </p:sp>
      <p:graphicFrame>
        <p:nvGraphicFramePr>
          <p:cNvPr id="8" name="Content Placeholder 5">
            <a:extLst>
              <a:ext uri="{FF2B5EF4-FFF2-40B4-BE49-F238E27FC236}">
                <a16:creationId xmlns:a16="http://schemas.microsoft.com/office/drawing/2014/main" id="{4CA05FDB-BAAE-A780-4B93-0295D66E0BE2}"/>
              </a:ext>
            </a:extLst>
          </p:cNvPr>
          <p:cNvGraphicFramePr>
            <a:graphicFrameLocks noGrp="1"/>
          </p:cNvGraphicFramePr>
          <p:nvPr>
            <p:ph idx="1"/>
            <p:extLst>
              <p:ext uri="{D42A27DB-BD31-4B8C-83A1-F6EECF244321}">
                <p14:modId xmlns:p14="http://schemas.microsoft.com/office/powerpoint/2010/main" val="544526252"/>
              </p:ext>
            </p:extLst>
          </p:nvPr>
        </p:nvGraphicFramePr>
        <p:xfrm>
          <a:off x="771524" y="1600200"/>
          <a:ext cx="8143875"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3" name="Straight Connector 2"/>
          <p:cNvCxnSpPr/>
          <p:nvPr/>
        </p:nvCxnSpPr>
        <p:spPr>
          <a:xfrm>
            <a:off x="457200" y="1447800"/>
            <a:ext cx="822960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8992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sz="4000" dirty="0"/>
              <a:t>What</a:t>
            </a:r>
            <a:r>
              <a:rPr lang="en-US" dirty="0"/>
              <a:t> is a trust?</a:t>
            </a:r>
          </a:p>
        </p:txBody>
      </p:sp>
      <p:sp>
        <p:nvSpPr>
          <p:cNvPr id="6" name="Content Placeholder 5"/>
          <p:cNvSpPr>
            <a:spLocks noGrp="1"/>
          </p:cNvSpPr>
          <p:nvPr>
            <p:ph idx="1"/>
          </p:nvPr>
        </p:nvSpPr>
        <p:spPr>
          <a:xfrm>
            <a:off x="1066800" y="1600200"/>
            <a:ext cx="7620000" cy="4525963"/>
          </a:xfrm>
        </p:spPr>
        <p:txBody>
          <a:bodyPr>
            <a:normAutofit/>
          </a:bodyPr>
          <a:lstStyle/>
          <a:p>
            <a:pPr marL="0" indent="0">
              <a:buNone/>
            </a:pPr>
            <a:endParaRPr lang="en-GB" altLang="en-US" sz="2800" dirty="0">
              <a:cs typeface="Times New Roman" charset="0"/>
            </a:endParaRPr>
          </a:p>
          <a:p>
            <a:pPr marL="0" indent="0">
              <a:buNone/>
            </a:pPr>
            <a:r>
              <a:rPr lang="en-GB" altLang="en-US" sz="2800" dirty="0">
                <a:cs typeface="Times New Roman" charset="0"/>
              </a:rPr>
              <a:t>A </a:t>
            </a:r>
            <a:r>
              <a:rPr lang="en-GB" altLang="en-US" sz="2800" b="1" dirty="0">
                <a:cs typeface="Times New Roman" charset="0"/>
              </a:rPr>
              <a:t>trust</a:t>
            </a:r>
            <a:r>
              <a:rPr lang="en-GB" altLang="en-US" sz="2800" dirty="0">
                <a:cs typeface="Times New Roman" charset="0"/>
              </a:rPr>
              <a:t> is an arrangement whereby one or more persons (the </a:t>
            </a:r>
            <a:r>
              <a:rPr lang="en-GB" altLang="en-US" sz="2800" b="1" dirty="0">
                <a:cs typeface="Times New Roman" charset="0"/>
              </a:rPr>
              <a:t>trustees</a:t>
            </a:r>
            <a:r>
              <a:rPr lang="en-GB" altLang="en-US" sz="2800" dirty="0">
                <a:cs typeface="Times New Roman" charset="0"/>
              </a:rPr>
              <a:t>) hold legal title to property (the </a:t>
            </a:r>
            <a:r>
              <a:rPr lang="en-GB" altLang="en-US" sz="2800" b="1" dirty="0">
                <a:cs typeface="Times New Roman" charset="0"/>
              </a:rPr>
              <a:t>trust property)</a:t>
            </a:r>
            <a:r>
              <a:rPr lang="en-GB" altLang="en-US" sz="2800" dirty="0">
                <a:cs typeface="Times New Roman" charset="0"/>
              </a:rPr>
              <a:t> for the benefit of another person or a group of persons (the </a:t>
            </a:r>
            <a:r>
              <a:rPr lang="en-GB" altLang="en-US" sz="2800" b="1" dirty="0">
                <a:cs typeface="Times New Roman" charset="0"/>
              </a:rPr>
              <a:t>beneficiaries</a:t>
            </a:r>
            <a:r>
              <a:rPr lang="en-GB" altLang="en-US" sz="2800" dirty="0">
                <a:cs typeface="Times New Roman" charset="0"/>
              </a:rPr>
              <a:t>).  The person or party who creates the trust and puts (settles) property into it is called the </a:t>
            </a:r>
            <a:r>
              <a:rPr lang="en-GB" altLang="en-US" sz="2800" b="1" dirty="0">
                <a:cs typeface="Times New Roman" charset="0"/>
              </a:rPr>
              <a:t>settlor</a:t>
            </a:r>
            <a:r>
              <a:rPr lang="en-GB" altLang="en-US" sz="2800" dirty="0">
                <a:cs typeface="Times New Roman" charset="0"/>
              </a:rPr>
              <a:t>.</a:t>
            </a:r>
            <a:endParaRPr lang="en-US" altLang="en-US" sz="2800" dirty="0">
              <a:cs typeface="Times New Roman" charset="0"/>
            </a:endParaRPr>
          </a:p>
          <a:p>
            <a:endParaRPr lang="en-US" dirty="0"/>
          </a:p>
        </p:txBody>
      </p:sp>
      <p:cxnSp>
        <p:nvCxnSpPr>
          <p:cNvPr id="3" name="Straight Connector 2"/>
          <p:cNvCxnSpPr/>
          <p:nvPr/>
        </p:nvCxnSpPr>
        <p:spPr>
          <a:xfrm>
            <a:off x="457200" y="1447800"/>
            <a:ext cx="822960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80222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sz="4000" dirty="0"/>
              <a:t>What is the intention of the Trust?</a:t>
            </a:r>
          </a:p>
        </p:txBody>
      </p:sp>
      <p:sp>
        <p:nvSpPr>
          <p:cNvPr id="4" name="Content Placeholder 5"/>
          <p:cNvSpPr>
            <a:spLocks noGrp="1"/>
          </p:cNvSpPr>
          <p:nvPr>
            <p:ph idx="1"/>
          </p:nvPr>
        </p:nvSpPr>
        <p:spPr>
          <a:xfrm>
            <a:off x="1066800" y="1600200"/>
            <a:ext cx="7620000" cy="4525963"/>
          </a:xfrm>
        </p:spPr>
        <p:txBody>
          <a:bodyPr>
            <a:normAutofit/>
          </a:bodyPr>
          <a:lstStyle/>
          <a:p>
            <a:pPr marL="0" indent="0">
              <a:buNone/>
            </a:pPr>
            <a:endParaRPr lang="en-US" sz="2800" dirty="0"/>
          </a:p>
          <a:p>
            <a:pPr marL="0" indent="0">
              <a:buNone/>
            </a:pPr>
            <a:r>
              <a:rPr lang="en-US" dirty="0"/>
              <a:t>“…the Trust Property is intended to be held for the long-term benefit of the First Nations as Beneficiary…” </a:t>
            </a:r>
          </a:p>
          <a:p>
            <a:pPr marL="0" indent="0">
              <a:buNone/>
            </a:pPr>
            <a:r>
              <a:rPr lang="en-US" sz="2800" dirty="0"/>
              <a:t>				</a:t>
            </a:r>
            <a:r>
              <a:rPr lang="en-US" sz="2400" dirty="0"/>
              <a:t>(Clause 2 of Deed of Trust) </a:t>
            </a:r>
            <a:endParaRPr lang="en-US" dirty="0"/>
          </a:p>
          <a:p>
            <a:pPr marL="0" indent="0">
              <a:buNone/>
            </a:pPr>
            <a:endParaRPr lang="en-US" dirty="0"/>
          </a:p>
        </p:txBody>
      </p:sp>
      <p:cxnSp>
        <p:nvCxnSpPr>
          <p:cNvPr id="3" name="Straight Connector 2"/>
          <p:cNvCxnSpPr/>
          <p:nvPr/>
        </p:nvCxnSpPr>
        <p:spPr>
          <a:xfrm>
            <a:off x="457200" y="1447800"/>
            <a:ext cx="822960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3516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l"/>
            <a:r>
              <a:rPr lang="en-US" sz="4000" dirty="0"/>
              <a:t>What is the purpose of the Trust?</a:t>
            </a:r>
          </a:p>
        </p:txBody>
      </p:sp>
      <p:sp>
        <p:nvSpPr>
          <p:cNvPr id="4" name="Content Placeholder 5"/>
          <p:cNvSpPr>
            <a:spLocks noGrp="1"/>
          </p:cNvSpPr>
          <p:nvPr>
            <p:ph idx="1"/>
          </p:nvPr>
        </p:nvSpPr>
        <p:spPr>
          <a:xfrm>
            <a:off x="457200" y="1676400"/>
            <a:ext cx="8677183" cy="4906960"/>
          </a:xfrm>
        </p:spPr>
        <p:txBody>
          <a:bodyPr>
            <a:normAutofit fontScale="40000" lnSpcReduction="20000"/>
          </a:bodyPr>
          <a:lstStyle/>
          <a:p>
            <a:pPr marL="0" indent="0">
              <a:lnSpc>
                <a:spcPct val="170000"/>
              </a:lnSpc>
              <a:buNone/>
            </a:pPr>
            <a:r>
              <a:rPr lang="en-US" sz="4000" b="1" dirty="0"/>
              <a:t>Trust Property and Income can be used for:</a:t>
            </a:r>
          </a:p>
          <a:p>
            <a:pPr marL="114300" indent="0">
              <a:lnSpc>
                <a:spcPct val="115000"/>
              </a:lnSpc>
              <a:buNone/>
            </a:pPr>
            <a:r>
              <a:rPr lang="en-CA" sz="3400" b="1" dirty="0">
                <a:effectLst/>
                <a:latin typeface="Calibri" panose="020F0502020204030204" pitchFamily="34" charset="0"/>
                <a:ea typeface="Calibri" panose="020F0502020204030204" pitchFamily="34" charset="0"/>
              </a:rPr>
              <a:t>1.</a:t>
            </a:r>
            <a:r>
              <a:rPr lang="en-CA" sz="3400" b="1" dirty="0">
                <a:effectLst/>
                <a:latin typeface="Times New Roman" panose="02020603050405020304" pitchFamily="18" charset="0"/>
                <a:ea typeface="Calibri" panose="020F0502020204030204" pitchFamily="34" charset="0"/>
              </a:rPr>
              <a:t>       </a:t>
            </a:r>
            <a:r>
              <a:rPr lang="en-CA" sz="3400" b="1" dirty="0">
                <a:effectLst/>
                <a:latin typeface="Calibri" panose="020F0502020204030204" pitchFamily="34" charset="0"/>
                <a:ea typeface="Calibri" panose="020F0502020204030204" pitchFamily="34" charset="0"/>
              </a:rPr>
              <a:t>To acquire Land for the benefit of the First Nation.</a:t>
            </a:r>
          </a:p>
          <a:p>
            <a:pPr marL="114300" indent="0">
              <a:lnSpc>
                <a:spcPct val="115000"/>
              </a:lnSpc>
              <a:buNone/>
            </a:pPr>
            <a:endParaRPr lang="en-CA" sz="3400" b="1" dirty="0">
              <a:effectLst/>
              <a:latin typeface="Calibri" panose="020F0502020204030204" pitchFamily="34" charset="0"/>
              <a:ea typeface="Calibri" panose="020F0502020204030204" pitchFamily="34" charset="0"/>
            </a:endParaRPr>
          </a:p>
          <a:p>
            <a:pPr marL="114300" indent="0">
              <a:lnSpc>
                <a:spcPct val="115000"/>
              </a:lnSpc>
              <a:buNone/>
            </a:pPr>
            <a:r>
              <a:rPr lang="en-CA" sz="3400" b="1" dirty="0">
                <a:effectLst/>
                <a:latin typeface="Calibri" panose="020F0502020204030204" pitchFamily="34" charset="0"/>
                <a:ea typeface="Calibri" panose="020F0502020204030204" pitchFamily="34" charset="0"/>
              </a:rPr>
              <a:t>2.</a:t>
            </a:r>
            <a:r>
              <a:rPr lang="en-CA" sz="3400" b="1" dirty="0">
                <a:effectLst/>
                <a:latin typeface="Times New Roman" panose="02020603050405020304" pitchFamily="18" charset="0"/>
                <a:ea typeface="Calibri" panose="020F0502020204030204" pitchFamily="34" charset="0"/>
              </a:rPr>
              <a:t>       </a:t>
            </a:r>
            <a:r>
              <a:rPr lang="en-CA" sz="3400" b="1" dirty="0">
                <a:effectLst/>
                <a:latin typeface="Calibri" panose="020F0502020204030204" pitchFamily="34" charset="0"/>
                <a:ea typeface="Calibri" panose="020F0502020204030204" pitchFamily="34" charset="0"/>
              </a:rPr>
              <a:t>To advance the Education of the Membership.</a:t>
            </a:r>
          </a:p>
          <a:p>
            <a:pPr marL="114300" indent="0">
              <a:lnSpc>
                <a:spcPct val="115000"/>
              </a:lnSpc>
              <a:buNone/>
            </a:pPr>
            <a:endParaRPr lang="en-CA" sz="3400" b="1" dirty="0">
              <a:effectLst/>
              <a:latin typeface="Calibri" panose="020F0502020204030204" pitchFamily="34" charset="0"/>
              <a:ea typeface="Calibri" panose="020F0502020204030204" pitchFamily="34" charset="0"/>
            </a:endParaRPr>
          </a:p>
          <a:p>
            <a:pPr marL="114300" indent="0">
              <a:lnSpc>
                <a:spcPct val="115000"/>
              </a:lnSpc>
              <a:buNone/>
            </a:pPr>
            <a:r>
              <a:rPr lang="en-CA" sz="3400" b="1" dirty="0">
                <a:effectLst/>
                <a:latin typeface="Calibri" panose="020F0502020204030204" pitchFamily="34" charset="0"/>
                <a:ea typeface="Calibri" panose="020F0502020204030204" pitchFamily="34" charset="0"/>
              </a:rPr>
              <a:t>3.</a:t>
            </a:r>
            <a:r>
              <a:rPr lang="en-CA" sz="3400" b="1" dirty="0">
                <a:effectLst/>
                <a:latin typeface="Times New Roman" panose="02020603050405020304" pitchFamily="18" charset="0"/>
                <a:ea typeface="Calibri" panose="020F0502020204030204" pitchFamily="34" charset="0"/>
              </a:rPr>
              <a:t>       </a:t>
            </a:r>
            <a:r>
              <a:rPr lang="en-CA" sz="3400" b="1" dirty="0">
                <a:effectLst/>
                <a:latin typeface="Calibri" panose="020F0502020204030204" pitchFamily="34" charset="0"/>
                <a:ea typeface="Calibri" panose="020F0502020204030204" pitchFamily="34" charset="0"/>
              </a:rPr>
              <a:t>To promote the of Health of Membership.</a:t>
            </a:r>
          </a:p>
          <a:p>
            <a:pPr marL="114300" indent="0">
              <a:lnSpc>
                <a:spcPct val="115000"/>
              </a:lnSpc>
              <a:buNone/>
            </a:pPr>
            <a:endParaRPr lang="en-CA" sz="3400" b="1" dirty="0">
              <a:effectLst/>
              <a:latin typeface="Calibri" panose="020F0502020204030204" pitchFamily="34" charset="0"/>
              <a:ea typeface="Calibri" panose="020F0502020204030204" pitchFamily="34" charset="0"/>
            </a:endParaRPr>
          </a:p>
          <a:p>
            <a:pPr marL="114300" indent="0">
              <a:lnSpc>
                <a:spcPct val="115000"/>
              </a:lnSpc>
              <a:buNone/>
            </a:pPr>
            <a:r>
              <a:rPr lang="en-CA" sz="3400" b="1" dirty="0">
                <a:effectLst/>
                <a:latin typeface="Calibri" panose="020F0502020204030204" pitchFamily="34" charset="0"/>
                <a:ea typeface="Calibri" panose="020F0502020204030204" pitchFamily="34" charset="0"/>
              </a:rPr>
              <a:t>4.</a:t>
            </a:r>
            <a:r>
              <a:rPr lang="en-CA" sz="3400" b="1" dirty="0">
                <a:effectLst/>
                <a:latin typeface="Times New Roman" panose="02020603050405020304" pitchFamily="18" charset="0"/>
                <a:ea typeface="Calibri" panose="020F0502020204030204" pitchFamily="34" charset="0"/>
              </a:rPr>
              <a:t>       </a:t>
            </a:r>
            <a:r>
              <a:rPr lang="en-CA" sz="3400" b="1" dirty="0">
                <a:effectLst/>
                <a:latin typeface="Calibri" panose="020F0502020204030204" pitchFamily="34" charset="0"/>
                <a:ea typeface="Calibri" panose="020F0502020204030204" pitchFamily="34" charset="0"/>
              </a:rPr>
              <a:t>To preserve and protect Culture &amp; Heritage of the First Nation.</a:t>
            </a:r>
          </a:p>
          <a:p>
            <a:pPr marL="114300" indent="0">
              <a:lnSpc>
                <a:spcPct val="115000"/>
              </a:lnSpc>
              <a:buNone/>
            </a:pPr>
            <a:endParaRPr lang="en-CA" sz="3400" b="1" dirty="0">
              <a:effectLst/>
              <a:latin typeface="Calibri" panose="020F0502020204030204" pitchFamily="34" charset="0"/>
              <a:ea typeface="Calibri" panose="020F0502020204030204" pitchFamily="34" charset="0"/>
            </a:endParaRPr>
          </a:p>
          <a:p>
            <a:pPr marL="114300" indent="0">
              <a:lnSpc>
                <a:spcPct val="115000"/>
              </a:lnSpc>
              <a:buNone/>
            </a:pPr>
            <a:r>
              <a:rPr lang="en-CA" sz="3400" b="1" dirty="0">
                <a:effectLst/>
                <a:latin typeface="Calibri" panose="020F0502020204030204" pitchFamily="34" charset="0"/>
                <a:ea typeface="Calibri" panose="020F0502020204030204" pitchFamily="34" charset="0"/>
              </a:rPr>
              <a:t>5.</a:t>
            </a:r>
            <a:r>
              <a:rPr lang="en-CA" sz="3400" b="1" dirty="0">
                <a:effectLst/>
                <a:latin typeface="Times New Roman" panose="02020603050405020304" pitchFamily="18" charset="0"/>
                <a:ea typeface="Calibri" panose="020F0502020204030204" pitchFamily="34" charset="0"/>
              </a:rPr>
              <a:t>       </a:t>
            </a:r>
            <a:r>
              <a:rPr lang="en-CA" sz="3400" b="1" dirty="0">
                <a:effectLst/>
                <a:latin typeface="Calibri" panose="020F0502020204030204" pitchFamily="34" charset="0"/>
                <a:ea typeface="Calibri" panose="020F0502020204030204" pitchFamily="34" charset="0"/>
              </a:rPr>
              <a:t>To improve Infrastructure on the reserve or land owned by the First Nation or its </a:t>
            </a:r>
          </a:p>
          <a:p>
            <a:pPr marL="114300" indent="0">
              <a:lnSpc>
                <a:spcPct val="115000"/>
              </a:lnSpc>
              <a:buNone/>
            </a:pPr>
            <a:r>
              <a:rPr lang="en-CA" sz="3400" b="1" dirty="0">
                <a:latin typeface="Calibri" panose="020F0502020204030204" pitchFamily="34" charset="0"/>
                <a:ea typeface="Calibri" panose="020F0502020204030204" pitchFamily="34" charset="0"/>
              </a:rPr>
              <a:t>           </a:t>
            </a:r>
            <a:r>
              <a:rPr lang="en-CA" sz="3400" b="1" dirty="0">
                <a:effectLst/>
                <a:latin typeface="Calibri" panose="020F0502020204030204" pitchFamily="34" charset="0"/>
                <a:ea typeface="Calibri" panose="020F0502020204030204" pitchFamily="34" charset="0"/>
              </a:rPr>
              <a:t> Corporations.</a:t>
            </a:r>
          </a:p>
          <a:p>
            <a:pPr marL="114300" indent="0">
              <a:lnSpc>
                <a:spcPct val="115000"/>
              </a:lnSpc>
              <a:buNone/>
            </a:pPr>
            <a:endParaRPr lang="en-CA" sz="3400" b="1" dirty="0">
              <a:effectLst/>
              <a:latin typeface="Calibri" panose="020F0502020204030204" pitchFamily="34" charset="0"/>
              <a:ea typeface="Calibri" panose="020F0502020204030204" pitchFamily="34" charset="0"/>
            </a:endParaRPr>
          </a:p>
          <a:p>
            <a:pPr marL="114300" indent="0">
              <a:lnSpc>
                <a:spcPct val="115000"/>
              </a:lnSpc>
              <a:spcAft>
                <a:spcPts val="1000"/>
              </a:spcAft>
              <a:buNone/>
            </a:pPr>
            <a:r>
              <a:rPr lang="en-CA" sz="3400" b="1" dirty="0">
                <a:effectLst/>
                <a:latin typeface="Calibri" panose="020F0502020204030204" pitchFamily="34" charset="0"/>
                <a:ea typeface="Calibri" panose="020F0502020204030204" pitchFamily="34" charset="0"/>
              </a:rPr>
              <a:t>6.</a:t>
            </a:r>
            <a:r>
              <a:rPr lang="en-CA" sz="3400" b="1" dirty="0">
                <a:effectLst/>
                <a:latin typeface="Times New Roman" panose="02020603050405020304" pitchFamily="18" charset="0"/>
                <a:ea typeface="Calibri" panose="020F0502020204030204" pitchFamily="34" charset="0"/>
              </a:rPr>
              <a:t>       </a:t>
            </a:r>
            <a:r>
              <a:rPr lang="en-CA" sz="3400" b="1" dirty="0">
                <a:effectLst/>
                <a:latin typeface="Calibri" panose="020F0502020204030204" pitchFamily="34" charset="0"/>
                <a:ea typeface="Calibri" panose="020F0502020204030204" pitchFamily="34" charset="0"/>
              </a:rPr>
              <a:t>To provide funding for enhanced Governance.</a:t>
            </a:r>
          </a:p>
          <a:p>
            <a:pPr marL="114300" indent="0">
              <a:lnSpc>
                <a:spcPct val="115000"/>
              </a:lnSpc>
              <a:spcAft>
                <a:spcPts val="1000"/>
              </a:spcAft>
              <a:buNone/>
            </a:pPr>
            <a:endParaRPr lang="en-CA" sz="3400" b="1" dirty="0">
              <a:effectLst/>
              <a:latin typeface="Calibri" panose="020F0502020204030204" pitchFamily="34" charset="0"/>
              <a:ea typeface="Calibri" panose="020F0502020204030204" pitchFamily="34" charset="0"/>
            </a:endParaRPr>
          </a:p>
          <a:p>
            <a:pPr marL="114300" indent="0">
              <a:lnSpc>
                <a:spcPct val="115000"/>
              </a:lnSpc>
              <a:spcAft>
                <a:spcPts val="1000"/>
              </a:spcAft>
              <a:buNone/>
            </a:pPr>
            <a:r>
              <a:rPr lang="en-CA" sz="3400" b="1" dirty="0">
                <a:effectLst/>
                <a:latin typeface="Calibri" panose="020F0502020204030204" pitchFamily="34" charset="0"/>
                <a:ea typeface="Calibri" panose="020F0502020204030204" pitchFamily="34" charset="0"/>
              </a:rPr>
              <a:t>7.        To promote the Economic Development of the First Nation and Corporations</a:t>
            </a:r>
          </a:p>
          <a:p>
            <a:endParaRPr lang="en-US" sz="2800" dirty="0"/>
          </a:p>
          <a:p>
            <a:pPr marL="0" indent="0" algn="r">
              <a:buNone/>
            </a:pPr>
            <a:r>
              <a:rPr lang="en-US" sz="2800" dirty="0"/>
              <a:t>				</a:t>
            </a:r>
            <a:endParaRPr lang="en-US" dirty="0"/>
          </a:p>
        </p:txBody>
      </p:sp>
      <p:cxnSp>
        <p:nvCxnSpPr>
          <p:cNvPr id="3" name="Straight Connector 2"/>
          <p:cNvCxnSpPr/>
          <p:nvPr/>
        </p:nvCxnSpPr>
        <p:spPr>
          <a:xfrm>
            <a:off x="457200" y="1447800"/>
            <a:ext cx="822960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3335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l"/>
            <a:r>
              <a:rPr lang="en-US" sz="4000" dirty="0"/>
              <a:t>A Brief History of the Trust</a:t>
            </a:r>
          </a:p>
        </p:txBody>
      </p:sp>
      <p:graphicFrame>
        <p:nvGraphicFramePr>
          <p:cNvPr id="7" name="Content Placeholder 5">
            <a:extLst>
              <a:ext uri="{FF2B5EF4-FFF2-40B4-BE49-F238E27FC236}">
                <a16:creationId xmlns:a16="http://schemas.microsoft.com/office/drawing/2014/main" id="{B24E6E34-F24F-9C67-0935-37839B35A79F}"/>
              </a:ext>
            </a:extLst>
          </p:cNvPr>
          <p:cNvGraphicFramePr>
            <a:graphicFrameLocks noGrp="1"/>
          </p:cNvGraphicFramePr>
          <p:nvPr>
            <p:ph idx="1"/>
            <p:extLst>
              <p:ext uri="{D42A27DB-BD31-4B8C-83A1-F6EECF244321}">
                <p14:modId xmlns:p14="http://schemas.microsoft.com/office/powerpoint/2010/main" val="1146536895"/>
              </p:ext>
            </p:extLst>
          </p:nvPr>
        </p:nvGraphicFramePr>
        <p:xfrm>
          <a:off x="762000" y="1600200"/>
          <a:ext cx="7620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3" name="Straight Connector 2"/>
          <p:cNvCxnSpPr/>
          <p:nvPr/>
        </p:nvCxnSpPr>
        <p:spPr>
          <a:xfrm>
            <a:off x="457200" y="1447800"/>
            <a:ext cx="822960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1801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l"/>
            <a:r>
              <a:rPr lang="en-US" sz="4000" dirty="0"/>
              <a:t>In 2023:</a:t>
            </a:r>
          </a:p>
        </p:txBody>
      </p:sp>
      <p:sp>
        <p:nvSpPr>
          <p:cNvPr id="4" name="Content Placeholder 5"/>
          <p:cNvSpPr>
            <a:spLocks noGrp="1"/>
          </p:cNvSpPr>
          <p:nvPr>
            <p:ph idx="1"/>
          </p:nvPr>
        </p:nvSpPr>
        <p:spPr>
          <a:xfrm>
            <a:off x="1066800" y="1600200"/>
            <a:ext cx="7620000" cy="4525963"/>
          </a:xfrm>
        </p:spPr>
        <p:txBody>
          <a:bodyPr>
            <a:normAutofit fontScale="32500" lnSpcReduction="20000"/>
          </a:bodyPr>
          <a:lstStyle/>
          <a:p>
            <a:pPr marL="0" indent="0">
              <a:buNone/>
            </a:pPr>
            <a:r>
              <a:rPr lang="en-US" sz="2400" dirty="0"/>
              <a:t> </a:t>
            </a:r>
          </a:p>
          <a:p>
            <a:r>
              <a:rPr lang="en-US" sz="7200" dirty="0"/>
              <a:t>Three new Trustees were appointed/elected</a:t>
            </a:r>
          </a:p>
          <a:p>
            <a:pPr marL="0" indent="0">
              <a:buNone/>
            </a:pPr>
            <a:r>
              <a:rPr lang="en-US" sz="7200" dirty="0"/>
              <a:t>     Paul Jones, Robert Nadjiwon and Theron Solomon</a:t>
            </a:r>
          </a:p>
          <a:p>
            <a:pPr marL="0" indent="0">
              <a:buNone/>
            </a:pPr>
            <a:endParaRPr lang="en-US" sz="7200" dirty="0"/>
          </a:p>
          <a:p>
            <a:r>
              <a:rPr lang="en-US" sz="7200" dirty="0"/>
              <a:t>In 2023 the Trustees received 28 proposals</a:t>
            </a:r>
          </a:p>
          <a:p>
            <a:endParaRPr lang="en-US" sz="7200" dirty="0"/>
          </a:p>
          <a:p>
            <a:r>
              <a:rPr lang="en-US" sz="7200" dirty="0"/>
              <a:t>Of the 28 proposals, 16 received funding</a:t>
            </a:r>
          </a:p>
          <a:p>
            <a:endParaRPr lang="en-US" sz="7200" dirty="0"/>
          </a:p>
          <a:p>
            <a:r>
              <a:rPr lang="en-US" sz="7200" dirty="0"/>
              <a:t>22 small business received ‘seed’ money in 2023</a:t>
            </a:r>
          </a:p>
          <a:p>
            <a:pPr marL="0" indent="0">
              <a:buNone/>
            </a:pPr>
            <a:r>
              <a:rPr lang="en-US" sz="7200" dirty="0"/>
              <a:t> </a:t>
            </a:r>
          </a:p>
          <a:p>
            <a:pPr marL="0" indent="0">
              <a:buNone/>
            </a:pPr>
            <a:r>
              <a:rPr lang="en-US" sz="2400" dirty="0"/>
              <a:t> </a:t>
            </a:r>
          </a:p>
          <a:p>
            <a:pPr marL="0" indent="0">
              <a:buNone/>
            </a:pPr>
            <a:endParaRPr lang="en-US" sz="2200" dirty="0"/>
          </a:p>
          <a:p>
            <a:endParaRPr lang="en-US" sz="2000" dirty="0"/>
          </a:p>
          <a:p>
            <a:endParaRPr lang="en-US" sz="2000" dirty="0"/>
          </a:p>
          <a:p>
            <a:endParaRPr lang="en-US" sz="2000" dirty="0"/>
          </a:p>
          <a:p>
            <a:pPr marL="0" indent="0">
              <a:buNone/>
            </a:pPr>
            <a:endParaRPr lang="en-US" dirty="0"/>
          </a:p>
        </p:txBody>
      </p:sp>
      <p:cxnSp>
        <p:nvCxnSpPr>
          <p:cNvPr id="3" name="Straight Connector 2"/>
          <p:cNvCxnSpPr/>
          <p:nvPr/>
        </p:nvCxnSpPr>
        <p:spPr>
          <a:xfrm>
            <a:off x="457200" y="1447800"/>
            <a:ext cx="822960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67925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l"/>
            <a:r>
              <a:rPr lang="en-US" sz="4000" dirty="0"/>
              <a:t>2023 Statistics</a:t>
            </a:r>
          </a:p>
        </p:txBody>
      </p:sp>
      <p:sp>
        <p:nvSpPr>
          <p:cNvPr id="4" name="Content Placeholder 5"/>
          <p:cNvSpPr>
            <a:spLocks noGrp="1"/>
          </p:cNvSpPr>
          <p:nvPr>
            <p:ph idx="1"/>
          </p:nvPr>
        </p:nvSpPr>
        <p:spPr>
          <a:xfrm>
            <a:off x="1066800" y="1600200"/>
            <a:ext cx="7620000" cy="4525963"/>
          </a:xfrm>
        </p:spPr>
        <p:txBody>
          <a:bodyPr>
            <a:normAutofit/>
          </a:bodyPr>
          <a:lstStyle/>
          <a:p>
            <a:pPr marL="0" indent="0">
              <a:spcBef>
                <a:spcPts val="1200"/>
              </a:spcBef>
              <a:buNone/>
            </a:pPr>
            <a:r>
              <a:rPr lang="en-US" sz="3000" b="1" dirty="0"/>
              <a:t>TOTAL PAYOUTS TO THE COMMUNITY</a:t>
            </a:r>
          </a:p>
          <a:p>
            <a:pPr marL="0" indent="0">
              <a:spcBef>
                <a:spcPts val="1200"/>
              </a:spcBef>
              <a:buNone/>
            </a:pPr>
            <a:r>
              <a:rPr lang="en-US" sz="2200" dirty="0"/>
              <a:t>$     81,034	Per Capita Distribution including  Minors on their 		18</a:t>
            </a:r>
            <a:r>
              <a:rPr lang="en-US" sz="2200" baseline="30000" dirty="0"/>
              <a:t>th</a:t>
            </a:r>
            <a:r>
              <a:rPr lang="en-US" sz="2200" dirty="0"/>
              <a:t> birthday and Adults</a:t>
            </a:r>
          </a:p>
          <a:p>
            <a:pPr marL="0" indent="0">
              <a:spcBef>
                <a:spcPts val="1200"/>
              </a:spcBef>
              <a:buNone/>
            </a:pPr>
            <a:r>
              <a:rPr lang="en-US" sz="2200" dirty="0"/>
              <a:t>$     316,887       Surplus payable to the First Nation</a:t>
            </a:r>
          </a:p>
          <a:p>
            <a:pPr marL="0" indent="0">
              <a:lnSpc>
                <a:spcPct val="150000"/>
              </a:lnSpc>
              <a:spcBef>
                <a:spcPts val="1200"/>
              </a:spcBef>
              <a:buNone/>
            </a:pPr>
            <a:r>
              <a:rPr lang="en-US" sz="2200" u="sng" dirty="0"/>
              <a:t>$     568,985      </a:t>
            </a:r>
            <a:r>
              <a:rPr lang="en-US" sz="2200" dirty="0"/>
              <a:t> Approved Projects/Applications </a:t>
            </a:r>
          </a:p>
          <a:p>
            <a:pPr marL="0" indent="0">
              <a:lnSpc>
                <a:spcPct val="150000"/>
              </a:lnSpc>
              <a:spcBef>
                <a:spcPts val="1200"/>
              </a:spcBef>
              <a:buNone/>
            </a:pPr>
            <a:r>
              <a:rPr lang="en-US" sz="2200" b="1" dirty="0"/>
              <a:t>$     996,906	Total</a:t>
            </a:r>
          </a:p>
          <a:p>
            <a:pPr marL="0" indent="0">
              <a:lnSpc>
                <a:spcPct val="150000"/>
              </a:lnSpc>
              <a:spcBef>
                <a:spcPts val="1200"/>
              </a:spcBef>
              <a:buNone/>
            </a:pPr>
            <a:r>
              <a:rPr lang="en-US" sz="2200" dirty="0"/>
              <a:t>Note – an additional $305,192 was paid to the First Nation</a:t>
            </a:r>
            <a:endParaRPr lang="en-US" dirty="0"/>
          </a:p>
          <a:p>
            <a:pPr marL="0" indent="0">
              <a:buNone/>
            </a:pPr>
            <a:r>
              <a:rPr lang="en-US" sz="2200" b="1" dirty="0"/>
              <a:t>Actual total paid to Community - $1,302,098</a:t>
            </a:r>
          </a:p>
        </p:txBody>
      </p:sp>
      <p:cxnSp>
        <p:nvCxnSpPr>
          <p:cNvPr id="3" name="Straight Connector 2"/>
          <p:cNvCxnSpPr/>
          <p:nvPr/>
        </p:nvCxnSpPr>
        <p:spPr>
          <a:xfrm>
            <a:off x="457200" y="1447800"/>
            <a:ext cx="822960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87903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25C95-05DB-C8EC-B873-68F77A5613A2}"/>
              </a:ext>
            </a:extLst>
          </p:cNvPr>
          <p:cNvSpPr>
            <a:spLocks noGrp="1"/>
          </p:cNvSpPr>
          <p:nvPr>
            <p:ph type="title"/>
          </p:nvPr>
        </p:nvSpPr>
        <p:spPr/>
        <p:txBody>
          <a:bodyPr>
            <a:normAutofit fontScale="90000"/>
          </a:bodyPr>
          <a:lstStyle/>
          <a:p>
            <a:r>
              <a:rPr lang="en-CA" dirty="0"/>
              <a:t>Cash Out Flows </a:t>
            </a:r>
            <a:r>
              <a:rPr lang="en-CA"/>
              <a:t>to Community </a:t>
            </a:r>
            <a:r>
              <a:rPr lang="en-CA" dirty="0"/>
              <a:t>Since Inception</a:t>
            </a:r>
          </a:p>
        </p:txBody>
      </p:sp>
      <p:graphicFrame>
        <p:nvGraphicFramePr>
          <p:cNvPr id="4" name="Content Placeholder 3">
            <a:extLst>
              <a:ext uri="{FF2B5EF4-FFF2-40B4-BE49-F238E27FC236}">
                <a16:creationId xmlns:a16="http://schemas.microsoft.com/office/drawing/2014/main" id="{87028838-536A-9015-4C52-3199ED7940FF}"/>
              </a:ext>
            </a:extLst>
          </p:cNvPr>
          <p:cNvGraphicFramePr>
            <a:graphicFrameLocks noGrp="1"/>
          </p:cNvGraphicFramePr>
          <p:nvPr>
            <p:ph idx="1"/>
            <p:extLst>
              <p:ext uri="{D42A27DB-BD31-4B8C-83A1-F6EECF244321}">
                <p14:modId xmlns:p14="http://schemas.microsoft.com/office/powerpoint/2010/main" val="3848557978"/>
              </p:ext>
            </p:extLst>
          </p:nvPr>
        </p:nvGraphicFramePr>
        <p:xfrm>
          <a:off x="1422400" y="2133601"/>
          <a:ext cx="6299200" cy="3321048"/>
        </p:xfrm>
        <a:graphic>
          <a:graphicData uri="http://schemas.openxmlformats.org/drawingml/2006/table">
            <a:tbl>
              <a:tblPr firstRow="1" firstCol="1" bandRow="1">
                <a:tableStyleId>{5C22544A-7EE6-4342-B048-85BDC9FD1C3A}</a:tableStyleId>
              </a:tblPr>
              <a:tblGrid>
                <a:gridCol w="609600">
                  <a:extLst>
                    <a:ext uri="{9D8B030D-6E8A-4147-A177-3AD203B41FA5}">
                      <a16:colId xmlns:a16="http://schemas.microsoft.com/office/drawing/2014/main" val="1463169288"/>
                    </a:ext>
                  </a:extLst>
                </a:gridCol>
                <a:gridCol w="1384300">
                  <a:extLst>
                    <a:ext uri="{9D8B030D-6E8A-4147-A177-3AD203B41FA5}">
                      <a16:colId xmlns:a16="http://schemas.microsoft.com/office/drawing/2014/main" val="40861685"/>
                    </a:ext>
                  </a:extLst>
                </a:gridCol>
                <a:gridCol w="1092200">
                  <a:extLst>
                    <a:ext uri="{9D8B030D-6E8A-4147-A177-3AD203B41FA5}">
                      <a16:colId xmlns:a16="http://schemas.microsoft.com/office/drawing/2014/main" val="4011366418"/>
                    </a:ext>
                  </a:extLst>
                </a:gridCol>
                <a:gridCol w="3213100">
                  <a:extLst>
                    <a:ext uri="{9D8B030D-6E8A-4147-A177-3AD203B41FA5}">
                      <a16:colId xmlns:a16="http://schemas.microsoft.com/office/drawing/2014/main" val="2227402637"/>
                    </a:ext>
                  </a:extLst>
                </a:gridCol>
              </a:tblGrid>
              <a:tr h="370123">
                <a:tc>
                  <a:txBody>
                    <a:bodyPr/>
                    <a:lstStyle/>
                    <a:p>
                      <a:pPr>
                        <a:lnSpc>
                          <a:spcPct val="107000"/>
                        </a:lnSpc>
                        <a:spcAft>
                          <a:spcPts val="800"/>
                        </a:spcAft>
                      </a:pPr>
                      <a:r>
                        <a:rPr lang="en-CA" sz="1100" kern="0">
                          <a:effectLst/>
                        </a:rPr>
                        <a:t>YEAR</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1100" kern="0" dirty="0">
                          <a:effectLst/>
                        </a:rPr>
                        <a:t>APPROVED PROJECTS</a:t>
                      </a:r>
                      <a:endParaRPr lang="en-CA"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1100" kern="0" dirty="0">
                          <a:effectLst/>
                        </a:rPr>
                        <a:t>SURPLUS TO FN</a:t>
                      </a:r>
                      <a:endParaRPr lang="en-CA"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1100" kern="0" dirty="0">
                          <a:effectLst/>
                        </a:rPr>
                        <a:t>TOTAL TO CHIPPEWAS OF NAWASH UNCEDED FIRST NATION</a:t>
                      </a:r>
                      <a:endParaRPr lang="en-CA"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011529260"/>
                  </a:ext>
                </a:extLst>
              </a:tr>
              <a:tr h="194272">
                <a:tc>
                  <a:txBody>
                    <a:bodyPr/>
                    <a:lstStyle/>
                    <a:p>
                      <a:pPr>
                        <a:lnSpc>
                          <a:spcPct val="107000"/>
                        </a:lnSpc>
                      </a:pPr>
                      <a:endParaRPr lang="en-CA" sz="1100" kern="1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1100" kern="10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1100" kern="10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1100" kern="1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98137248"/>
                  </a:ext>
                </a:extLst>
              </a:tr>
              <a:tr h="194272">
                <a:tc>
                  <a:txBody>
                    <a:bodyPr/>
                    <a:lstStyle/>
                    <a:p>
                      <a:pPr>
                        <a:lnSpc>
                          <a:spcPct val="107000"/>
                        </a:lnSpc>
                        <a:spcAft>
                          <a:spcPts val="800"/>
                        </a:spcAft>
                      </a:pPr>
                      <a:r>
                        <a:rPr lang="en-CA" sz="1100" kern="0">
                          <a:effectLst/>
                        </a:rPr>
                        <a:t>2012</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CA" sz="1100" kern="0">
                          <a:effectLst/>
                        </a:rPr>
                        <a:t>$0</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1100" kern="0">
                          <a:effectLst/>
                        </a:rPr>
                        <a:t>$18,337</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1100" kern="1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673035730"/>
                  </a:ext>
                </a:extLst>
              </a:tr>
              <a:tr h="194272">
                <a:tc>
                  <a:txBody>
                    <a:bodyPr/>
                    <a:lstStyle/>
                    <a:p>
                      <a:pPr>
                        <a:lnSpc>
                          <a:spcPct val="107000"/>
                        </a:lnSpc>
                        <a:spcAft>
                          <a:spcPts val="800"/>
                        </a:spcAft>
                      </a:pPr>
                      <a:r>
                        <a:rPr lang="en-CA" sz="1100" kern="0">
                          <a:effectLst/>
                        </a:rPr>
                        <a:t>2013</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1100" kern="0">
                          <a:effectLst/>
                        </a:rPr>
                        <a:t>      $185,953</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1100" kern="0">
                          <a:effectLst/>
                        </a:rPr>
                        <a:t>$256,379</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1100" kern="1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868146951"/>
                  </a:ext>
                </a:extLst>
              </a:tr>
              <a:tr h="231117">
                <a:tc>
                  <a:txBody>
                    <a:bodyPr/>
                    <a:lstStyle/>
                    <a:p>
                      <a:pPr>
                        <a:lnSpc>
                          <a:spcPct val="107000"/>
                        </a:lnSpc>
                        <a:spcAft>
                          <a:spcPts val="800"/>
                        </a:spcAft>
                      </a:pPr>
                      <a:r>
                        <a:rPr lang="en-CA" sz="1100" kern="0">
                          <a:effectLst/>
                        </a:rPr>
                        <a:t>2014</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1100" kern="0">
                          <a:effectLst/>
                        </a:rPr>
                        <a:t>      $525,978</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1100" kern="0">
                          <a:effectLst/>
                        </a:rPr>
                        <a:t>$541,619</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1100" kern="1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367954599"/>
                  </a:ext>
                </a:extLst>
              </a:tr>
              <a:tr h="194272">
                <a:tc>
                  <a:txBody>
                    <a:bodyPr/>
                    <a:lstStyle/>
                    <a:p>
                      <a:pPr>
                        <a:lnSpc>
                          <a:spcPct val="107000"/>
                        </a:lnSpc>
                        <a:spcAft>
                          <a:spcPts val="800"/>
                        </a:spcAft>
                      </a:pPr>
                      <a:r>
                        <a:rPr lang="en-CA" sz="1100" kern="0">
                          <a:effectLst/>
                        </a:rPr>
                        <a:t>2015</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1100" kern="0">
                          <a:effectLst/>
                        </a:rPr>
                        <a:t>      $805,093</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1100" kern="0">
                          <a:effectLst/>
                        </a:rPr>
                        <a:t>$342,619</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1100" kern="1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588649568"/>
                  </a:ext>
                </a:extLst>
              </a:tr>
              <a:tr h="194272">
                <a:tc>
                  <a:txBody>
                    <a:bodyPr/>
                    <a:lstStyle/>
                    <a:p>
                      <a:pPr>
                        <a:lnSpc>
                          <a:spcPct val="107000"/>
                        </a:lnSpc>
                        <a:spcAft>
                          <a:spcPts val="800"/>
                        </a:spcAft>
                      </a:pPr>
                      <a:r>
                        <a:rPr lang="en-CA" sz="1100" kern="0">
                          <a:effectLst/>
                        </a:rPr>
                        <a:t>2016</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1100" kern="0">
                          <a:effectLst/>
                        </a:rPr>
                        <a:t>      $893,261</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1100" kern="0">
                          <a:effectLst/>
                        </a:rPr>
                        <a:t>$0</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1100" kern="1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048024767"/>
                  </a:ext>
                </a:extLst>
              </a:tr>
              <a:tr h="194272">
                <a:tc>
                  <a:txBody>
                    <a:bodyPr/>
                    <a:lstStyle/>
                    <a:p>
                      <a:pPr>
                        <a:lnSpc>
                          <a:spcPct val="107000"/>
                        </a:lnSpc>
                        <a:spcAft>
                          <a:spcPts val="800"/>
                        </a:spcAft>
                      </a:pPr>
                      <a:r>
                        <a:rPr lang="en-CA" sz="1100" kern="0">
                          <a:effectLst/>
                        </a:rPr>
                        <a:t>2017</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1100" kern="0">
                          <a:effectLst/>
                        </a:rPr>
                        <a:t>      $607,745</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1100" kern="0">
                          <a:effectLst/>
                        </a:rPr>
                        <a:t>$191,775</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1100" kern="1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199025136"/>
                  </a:ext>
                </a:extLst>
              </a:tr>
              <a:tr h="194272">
                <a:tc>
                  <a:txBody>
                    <a:bodyPr/>
                    <a:lstStyle/>
                    <a:p>
                      <a:pPr>
                        <a:lnSpc>
                          <a:spcPct val="107000"/>
                        </a:lnSpc>
                        <a:spcAft>
                          <a:spcPts val="800"/>
                        </a:spcAft>
                      </a:pPr>
                      <a:r>
                        <a:rPr lang="en-CA" sz="1100" kern="0">
                          <a:effectLst/>
                        </a:rPr>
                        <a:t>2018</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1100" kern="0">
                          <a:effectLst/>
                        </a:rPr>
                        <a:t>   $1,042,163</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1100" kern="0">
                          <a:effectLst/>
                        </a:rPr>
                        <a:t>$535,695</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1100" kern="1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590341734"/>
                  </a:ext>
                </a:extLst>
              </a:tr>
              <a:tr h="194272">
                <a:tc>
                  <a:txBody>
                    <a:bodyPr/>
                    <a:lstStyle/>
                    <a:p>
                      <a:pPr>
                        <a:lnSpc>
                          <a:spcPct val="107000"/>
                        </a:lnSpc>
                        <a:spcAft>
                          <a:spcPts val="800"/>
                        </a:spcAft>
                      </a:pPr>
                      <a:r>
                        <a:rPr lang="en-CA" sz="1100" kern="0">
                          <a:effectLst/>
                        </a:rPr>
                        <a:t>2019</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1100" kern="0">
                          <a:effectLst/>
                        </a:rPr>
                        <a:t>      $358,992</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1100" kern="0">
                          <a:effectLst/>
                        </a:rPr>
                        <a:t>$598,571</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1100" kern="1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141005922"/>
                  </a:ext>
                </a:extLst>
              </a:tr>
              <a:tr h="194272">
                <a:tc>
                  <a:txBody>
                    <a:bodyPr/>
                    <a:lstStyle/>
                    <a:p>
                      <a:pPr>
                        <a:lnSpc>
                          <a:spcPct val="107000"/>
                        </a:lnSpc>
                        <a:spcAft>
                          <a:spcPts val="800"/>
                        </a:spcAft>
                      </a:pPr>
                      <a:r>
                        <a:rPr lang="en-CA" sz="1100" kern="0">
                          <a:effectLst/>
                        </a:rPr>
                        <a:t>2020</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1100" kern="0">
                          <a:effectLst/>
                        </a:rPr>
                        <a:t>      $691,486</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1100" kern="0">
                          <a:effectLst/>
                        </a:rPr>
                        <a:t>$352,986</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1100" kern="1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86161129"/>
                  </a:ext>
                </a:extLst>
              </a:tr>
              <a:tr h="194272">
                <a:tc>
                  <a:txBody>
                    <a:bodyPr/>
                    <a:lstStyle/>
                    <a:p>
                      <a:pPr>
                        <a:lnSpc>
                          <a:spcPct val="107000"/>
                        </a:lnSpc>
                        <a:spcAft>
                          <a:spcPts val="800"/>
                        </a:spcAft>
                      </a:pPr>
                      <a:r>
                        <a:rPr lang="en-CA" sz="1100" kern="0">
                          <a:effectLst/>
                        </a:rPr>
                        <a:t>2021</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1100" kern="0">
                          <a:effectLst/>
                        </a:rPr>
                        <a:t>      $638,558</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1100" kern="0">
                          <a:effectLst/>
                        </a:rPr>
                        <a:t>$822,424</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1100" kern="1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801946282"/>
                  </a:ext>
                </a:extLst>
              </a:tr>
              <a:tr h="194272">
                <a:tc>
                  <a:txBody>
                    <a:bodyPr/>
                    <a:lstStyle/>
                    <a:p>
                      <a:pPr>
                        <a:lnSpc>
                          <a:spcPct val="107000"/>
                        </a:lnSpc>
                        <a:spcAft>
                          <a:spcPts val="800"/>
                        </a:spcAft>
                      </a:pPr>
                      <a:r>
                        <a:rPr lang="en-CA" sz="1100" kern="0">
                          <a:effectLst/>
                        </a:rPr>
                        <a:t>2022</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1100" kern="0">
                          <a:effectLst/>
                        </a:rPr>
                        <a:t>      $979,682</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1100" kern="0">
                          <a:effectLst/>
                        </a:rPr>
                        <a:t>$0</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1100" kern="1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895238622"/>
                  </a:ext>
                </a:extLst>
              </a:tr>
              <a:tr h="194272">
                <a:tc>
                  <a:txBody>
                    <a:bodyPr/>
                    <a:lstStyle/>
                    <a:p>
                      <a:pPr>
                        <a:lnSpc>
                          <a:spcPct val="107000"/>
                        </a:lnSpc>
                        <a:spcAft>
                          <a:spcPts val="800"/>
                        </a:spcAft>
                      </a:pPr>
                      <a:r>
                        <a:rPr lang="en-CA" sz="1100" kern="0">
                          <a:effectLst/>
                        </a:rPr>
                        <a:t>2023</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1100" kern="0" dirty="0">
                          <a:effectLst/>
                        </a:rPr>
                        <a:t>      $568,985</a:t>
                      </a:r>
                      <a:endParaRPr lang="en-CA"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1100" kern="0">
                          <a:effectLst/>
                        </a:rPr>
                        <a:t>$316,887</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1100" kern="1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786844365"/>
                  </a:ext>
                </a:extLst>
              </a:tr>
              <a:tr h="194272">
                <a:tc>
                  <a:txBody>
                    <a:bodyPr/>
                    <a:lstStyle/>
                    <a:p>
                      <a:pPr>
                        <a:lnSpc>
                          <a:spcPct val="107000"/>
                        </a:lnSpc>
                        <a:spcAft>
                          <a:spcPts val="800"/>
                        </a:spcAft>
                      </a:pPr>
                      <a:r>
                        <a:rPr lang="en-CA" sz="1100" kern="0">
                          <a:effectLst/>
                        </a:rPr>
                        <a:t>2023</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r>
                        <a:rPr lang="en-CA" sz="1100" kern="100" dirty="0">
                          <a:effectLst/>
                          <a:latin typeface="Calibri" panose="020F0502020204030204" pitchFamily="34" charset="0"/>
                          <a:cs typeface="Times New Roman" panose="02020603050405020304" pitchFamily="18" charset="0"/>
                        </a:rPr>
                        <a:t>$0</a:t>
                      </a:r>
                    </a:p>
                  </a:txBody>
                  <a:tcPr marL="68580" marR="68580" marT="0" marB="0" anchor="b"/>
                </a:tc>
                <a:tc>
                  <a:txBody>
                    <a:bodyPr/>
                    <a:lstStyle/>
                    <a:p>
                      <a:pPr algn="r">
                        <a:lnSpc>
                          <a:spcPct val="107000"/>
                        </a:lnSpc>
                        <a:spcAft>
                          <a:spcPts val="800"/>
                        </a:spcAft>
                      </a:pPr>
                      <a:r>
                        <a:rPr lang="en-CA" sz="1100" kern="0" dirty="0">
                          <a:effectLst/>
                        </a:rPr>
                        <a:t>  $305,192*</a:t>
                      </a:r>
                      <a:endParaRPr lang="en-CA"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1100" kern="0">
                          <a:effectLst/>
                        </a:rPr>
                        <a:t>One time payment* (unclaimed approved proposals)</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328374295"/>
                  </a:ext>
                </a:extLst>
              </a:tr>
              <a:tr h="194272">
                <a:tc>
                  <a:txBody>
                    <a:bodyPr/>
                    <a:lstStyle/>
                    <a:p>
                      <a:pPr>
                        <a:lnSpc>
                          <a:spcPct val="107000"/>
                        </a:lnSpc>
                      </a:pPr>
                      <a:endParaRPr lang="en-CA" sz="1100" kern="10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1100" kern="0">
                          <a:effectLst/>
                        </a:rPr>
                        <a:t>    $7,297,896</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1100" kern="0">
                          <a:effectLst/>
                        </a:rPr>
                        <a:t>  $4,282,484</a:t>
                      </a:r>
                      <a:endParaRPr lang="en-CA"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1100" kern="0" dirty="0">
                          <a:effectLst/>
                        </a:rPr>
                        <a:t>$11,580,380</a:t>
                      </a:r>
                      <a:endParaRPr lang="en-CA"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574153254"/>
                  </a:ext>
                </a:extLst>
              </a:tr>
            </a:tbl>
          </a:graphicData>
        </a:graphic>
      </p:graphicFrame>
    </p:spTree>
    <p:extLst>
      <p:ext uri="{BB962C8B-B14F-4D97-AF65-F5344CB8AC3E}">
        <p14:creationId xmlns:p14="http://schemas.microsoft.com/office/powerpoint/2010/main" val="40408462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35C4A8563A5694EB5B8043B95308766" ma:contentTypeVersion="12" ma:contentTypeDescription="Create a new document." ma:contentTypeScope="" ma:versionID="2761a362018ac85ebe4324bcbc38fd1a">
  <xsd:schema xmlns:xsd="http://www.w3.org/2001/XMLSchema" xmlns:xs="http://www.w3.org/2001/XMLSchema" xmlns:p="http://schemas.microsoft.com/office/2006/metadata/properties" xmlns:ns3="81c8c82f-a8f6-4036-a88e-edcb8d2f1c1b" xmlns:ns4="7e8b649a-791b-4e8c-b859-c293e85cc3ea" targetNamespace="http://schemas.microsoft.com/office/2006/metadata/properties" ma:root="true" ma:fieldsID="da76bc12ec8b7bf999aa99ce27f7b64c" ns3:_="" ns4:_="">
    <xsd:import namespace="81c8c82f-a8f6-4036-a88e-edcb8d2f1c1b"/>
    <xsd:import namespace="7e8b649a-791b-4e8c-b859-c293e85cc3e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c8c82f-a8f6-4036-a88e-edcb8d2f1c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e8b649a-791b-4e8c-b859-c293e85cc3e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BDE6089-9840-4886-8639-74DF4DC7B677}">
  <ds:schemaRefs>
    <ds:schemaRef ds:uri="http://purl.org/dc/elements/1.1/"/>
    <ds:schemaRef ds:uri="http://schemas.microsoft.com/office/2006/metadata/properties"/>
    <ds:schemaRef ds:uri="81c8c82f-a8f6-4036-a88e-edcb8d2f1c1b"/>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7e8b649a-791b-4e8c-b859-c293e85cc3ea"/>
    <ds:schemaRef ds:uri="http://www.w3.org/XML/1998/namespace"/>
    <ds:schemaRef ds:uri="http://purl.org/dc/dcmitype/"/>
  </ds:schemaRefs>
</ds:datastoreItem>
</file>

<file path=customXml/itemProps2.xml><?xml version="1.0" encoding="utf-8"?>
<ds:datastoreItem xmlns:ds="http://schemas.openxmlformats.org/officeDocument/2006/customXml" ds:itemID="{EF906661-E98F-4257-A0B6-FADCF48DCBEB}">
  <ds:schemaRefs>
    <ds:schemaRef ds:uri="http://schemas.microsoft.com/sharepoint/v3/contenttype/forms"/>
  </ds:schemaRefs>
</ds:datastoreItem>
</file>

<file path=customXml/itemProps3.xml><?xml version="1.0" encoding="utf-8"?>
<ds:datastoreItem xmlns:ds="http://schemas.openxmlformats.org/officeDocument/2006/customXml" ds:itemID="{25455B89-0187-4066-A3BE-2BD3A87E46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c8c82f-a8f6-4036-a88e-edcb8d2f1c1b"/>
    <ds:schemaRef ds:uri="7e8b649a-791b-4e8c-b859-c293e85cc3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3651</TotalTime>
  <Words>1389</Words>
  <Application>Microsoft Office PowerPoint</Application>
  <PresentationFormat>On-screen Show (4:3)</PresentationFormat>
  <Paragraphs>259</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Edkaagmik Nbiizh Neyaashiinigamiingninwag Edbendaagzijig Trust (Chippewas of Nawash Unceded  First Nation Coldwater Trust) </vt:lpstr>
      <vt:lpstr>AGENDA</vt:lpstr>
      <vt:lpstr>What is a trust?</vt:lpstr>
      <vt:lpstr>What is the intention of the Trust?</vt:lpstr>
      <vt:lpstr>What is the purpose of the Trust?</vt:lpstr>
      <vt:lpstr>A Brief History of the Trust</vt:lpstr>
      <vt:lpstr>In 2023:</vt:lpstr>
      <vt:lpstr>2023 Statistics</vt:lpstr>
      <vt:lpstr>Cash Out Flows to Community Since Inception</vt:lpstr>
      <vt:lpstr>How is the Trust managed?</vt:lpstr>
      <vt:lpstr>How much did the Trust spend?</vt:lpstr>
      <vt:lpstr>2023 Expenses</vt:lpstr>
      <vt:lpstr> 2024 Budget</vt:lpstr>
      <vt:lpstr>Approved Proposals - 2023</vt:lpstr>
      <vt:lpstr>How much will Council receive?</vt:lpstr>
      <vt:lpstr>PowerPoint Presentation</vt:lpstr>
    </vt:vector>
  </TitlesOfParts>
  <Company>BNS Employee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Edkaagmik Nbiizh Neyaashiinigamiingninwag Edbendaagzijig Trust</dc:title>
  <dc:creator>William Young</dc:creator>
  <cp:lastModifiedBy>Ingriselli, Erica</cp:lastModifiedBy>
  <cp:revision>134</cp:revision>
  <cp:lastPrinted>2024-05-13T20:48:57Z</cp:lastPrinted>
  <dcterms:created xsi:type="dcterms:W3CDTF">2015-05-20T23:57:10Z</dcterms:created>
  <dcterms:modified xsi:type="dcterms:W3CDTF">2024-05-13T20:48:59Z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0x010100335C4A8563A5694EB5B8043B95308766</vt:lpwstr>
  </property>
</Properties>
</file>