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261" r:id="rId6"/>
    <p:sldId id="257" r:id="rId7"/>
    <p:sldId id="264" r:id="rId8"/>
    <p:sldId id="286" r:id="rId9"/>
    <p:sldId id="284" r:id="rId10"/>
    <p:sldId id="283" r:id="rId11"/>
    <p:sldId id="282" r:id="rId12"/>
    <p:sldId id="281" r:id="rId13"/>
    <p:sldId id="280" r:id="rId14"/>
    <p:sldId id="279" r:id="rId15"/>
    <p:sldId id="278" r:id="rId16"/>
    <p:sldId id="290" r:id="rId17"/>
    <p:sldId id="277" r:id="rId18"/>
    <p:sldId id="289" r:id="rId19"/>
    <p:sldId id="275" r:id="rId20"/>
    <p:sldId id="274" r:id="rId21"/>
    <p:sldId id="272" r:id="rId22"/>
    <p:sldId id="271" r:id="rId23"/>
    <p:sldId id="260" r:id="rId24"/>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819"/>
    <a:srgbClr val="008397"/>
    <a:srgbClr val="6DACB3"/>
    <a:srgbClr val="6E3D30"/>
    <a:srgbClr val="964338"/>
    <a:srgbClr val="59303D"/>
    <a:srgbClr val="267578"/>
    <a:srgbClr val="72AFB6"/>
    <a:srgbClr val="5F3844"/>
    <a:srgbClr val="AB7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7" autoAdjust="0"/>
  </p:normalViewPr>
  <p:slideViewPr>
    <p:cSldViewPr>
      <p:cViewPr varScale="1">
        <p:scale>
          <a:sx n="86" d="100"/>
          <a:sy n="86" d="100"/>
        </p:scale>
        <p:origin x="114" y="180"/>
      </p:cViewPr>
      <p:guideLst>
        <p:guide orient="horz" pos="2592"/>
        <p:guide pos="460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E7732-0252-4515-805C-C9D47A5D84DD}" type="datetimeFigureOut">
              <a:rPr lang="en-CA" smtClean="0"/>
              <a:t>08/05/2024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241E-1623-4079-B22F-39157E937D56}" type="slidenum">
              <a:rPr lang="en-CA" smtClean="0"/>
              <a:t>‹#›</a:t>
            </a:fld>
            <a:endParaRPr lang="en-CA"/>
          </a:p>
        </p:txBody>
      </p:sp>
    </p:spTree>
    <p:extLst>
      <p:ext uri="{BB962C8B-B14F-4D97-AF65-F5344CB8AC3E}">
        <p14:creationId xmlns:p14="http://schemas.microsoft.com/office/powerpoint/2010/main" val="3919259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Business">
    <p:spTree>
      <p:nvGrpSpPr>
        <p:cNvPr id="1" name=""/>
        <p:cNvGrpSpPr/>
        <p:nvPr/>
      </p:nvGrpSpPr>
      <p:grpSpPr>
        <a:xfrm>
          <a:off x="0" y="0"/>
          <a:ext cx="0" cy="0"/>
          <a:chOff x="0" y="0"/>
          <a:chExt cx="0" cy="0"/>
        </a:xfrm>
      </p:grpSpPr>
      <p:sp>
        <p:nvSpPr>
          <p:cNvPr id="7" name="Text Placeholder 22"/>
          <p:cNvSpPr>
            <a:spLocks noGrp="1"/>
          </p:cNvSpPr>
          <p:nvPr>
            <p:ph type="body" sz="quarter" idx="15"/>
          </p:nvPr>
        </p:nvSpPr>
        <p:spPr>
          <a:xfrm>
            <a:off x="3029714" y="5181600"/>
            <a:ext cx="8857486" cy="428627"/>
          </a:xfrm>
          <a:prstGeom prst="rect">
            <a:avLst/>
          </a:prstGeom>
        </p:spPr>
        <p:txBody>
          <a:bodyPr/>
          <a:lstStyle>
            <a:lvl1pPr>
              <a:buNone/>
              <a:defRPr sz="2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8" name="Text Placeholder 22"/>
          <p:cNvSpPr>
            <a:spLocks noGrp="1"/>
          </p:cNvSpPr>
          <p:nvPr>
            <p:ph type="body" sz="quarter" idx="16"/>
          </p:nvPr>
        </p:nvSpPr>
        <p:spPr>
          <a:xfrm>
            <a:off x="3029714" y="5681665"/>
            <a:ext cx="8857486" cy="428627"/>
          </a:xfrm>
          <a:prstGeom prst="rect">
            <a:avLst/>
          </a:prstGeom>
        </p:spPr>
        <p:txBody>
          <a:bodyPr/>
          <a:lstStyle>
            <a:lvl1pPr>
              <a:buNone/>
              <a:defRPr sz="24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A72FE-3A43-4AB9-9428-578AA8E450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18" b="3875"/>
          <a:stretch/>
        </p:blipFill>
        <p:spPr>
          <a:xfrm>
            <a:off x="-3600" y="189452"/>
            <a:ext cx="14630400" cy="7736333"/>
          </a:xfrm>
          <a:prstGeom prst="rect">
            <a:avLst/>
          </a:prstGeom>
        </p:spPr>
      </p:pic>
      <p:sp>
        <p:nvSpPr>
          <p:cNvPr id="4" name="Rectangle 3">
            <a:extLst>
              <a:ext uri="{FF2B5EF4-FFF2-40B4-BE49-F238E27FC236}">
                <a16:creationId xmlns:a16="http://schemas.microsoft.com/office/drawing/2014/main" id="{AB46A63A-1EBA-4CEA-8D08-D7A2BF3AACFE}"/>
              </a:ext>
            </a:extLst>
          </p:cNvPr>
          <p:cNvSpPr/>
          <p:nvPr userDrawn="1"/>
        </p:nvSpPr>
        <p:spPr>
          <a:xfrm>
            <a:off x="-3600" y="262928"/>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5" name="Rectangle 4">
            <a:extLst>
              <a:ext uri="{FF2B5EF4-FFF2-40B4-BE49-F238E27FC236}">
                <a16:creationId xmlns:a16="http://schemas.microsoft.com/office/drawing/2014/main" id="{F5375D3D-C114-4A31-B320-3E8416D22E13}"/>
              </a:ext>
            </a:extLst>
          </p:cNvPr>
          <p:cNvSpPr/>
          <p:nvPr userDrawn="1"/>
        </p:nvSpPr>
        <p:spPr>
          <a:xfrm>
            <a:off x="-3600" y="985"/>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FEB2D6F8-B4B2-4332-BF25-BE6CEF16CC02}"/>
              </a:ext>
            </a:extLst>
          </p:cNvPr>
          <p:cNvSpPr/>
          <p:nvPr userDrawn="1"/>
        </p:nvSpPr>
        <p:spPr>
          <a:xfrm>
            <a:off x="-3600" y="7617600"/>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7" name="Picture 6" descr="MNP ca.png">
            <a:extLst>
              <a:ext uri="{FF2B5EF4-FFF2-40B4-BE49-F238E27FC236}">
                <a16:creationId xmlns:a16="http://schemas.microsoft.com/office/drawing/2014/main" id="{DA3BFE0F-23EF-454B-8820-21EA56EEA6F3}"/>
              </a:ext>
            </a:extLst>
          </p:cNvPr>
          <p:cNvPicPr>
            <a:picLocks noChangeAspect="1"/>
          </p:cNvPicPr>
          <p:nvPr userDrawn="1"/>
        </p:nvPicPr>
        <p:blipFill>
          <a:blip r:embed="rId3" cstate="print"/>
          <a:stretch>
            <a:fillRect/>
          </a:stretch>
        </p:blipFill>
        <p:spPr>
          <a:xfrm>
            <a:off x="13236086" y="7845899"/>
            <a:ext cx="708784" cy="153362"/>
          </a:xfrm>
          <a:prstGeom prst="rect">
            <a:avLst/>
          </a:prstGeom>
        </p:spPr>
      </p:pic>
      <p:pic>
        <p:nvPicPr>
          <p:cNvPr id="8" name="Picture 7" descr="ACT Line White.png">
            <a:extLst>
              <a:ext uri="{FF2B5EF4-FFF2-40B4-BE49-F238E27FC236}">
                <a16:creationId xmlns:a16="http://schemas.microsoft.com/office/drawing/2014/main" id="{83197ACB-DC74-4F1B-BCE8-ABA13CF2715A}"/>
              </a:ext>
            </a:extLst>
          </p:cNvPr>
          <p:cNvPicPr>
            <a:picLocks noChangeAspect="1"/>
          </p:cNvPicPr>
          <p:nvPr userDrawn="1"/>
        </p:nvPicPr>
        <p:blipFill>
          <a:blip r:embed="rId4" cstate="print"/>
          <a:stretch>
            <a:fillRect/>
          </a:stretch>
        </p:blipFill>
        <p:spPr>
          <a:xfrm>
            <a:off x="600445" y="7856061"/>
            <a:ext cx="3688995" cy="140532"/>
          </a:xfrm>
          <a:prstGeom prst="rect">
            <a:avLst/>
          </a:prstGeom>
        </p:spPr>
      </p:pic>
      <p:pic>
        <p:nvPicPr>
          <p:cNvPr id="9" name="Picture 8">
            <a:extLst>
              <a:ext uri="{FF2B5EF4-FFF2-40B4-BE49-F238E27FC236}">
                <a16:creationId xmlns:a16="http://schemas.microsoft.com/office/drawing/2014/main" id="{E7E3A5D1-0F91-482A-BE00-85689712DD4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4423"/>
          <a:stretch/>
        </p:blipFill>
        <p:spPr>
          <a:xfrm>
            <a:off x="11914796" y="985"/>
            <a:ext cx="2166719" cy="1292803"/>
          </a:xfrm>
          <a:prstGeom prst="rect">
            <a:avLst/>
          </a:prstGeom>
        </p:spPr>
      </p:pic>
      <p:pic>
        <p:nvPicPr>
          <p:cNvPr id="10" name="Picture 2">
            <a:extLst>
              <a:ext uri="{FF2B5EF4-FFF2-40B4-BE49-F238E27FC236}">
                <a16:creationId xmlns:a16="http://schemas.microsoft.com/office/drawing/2014/main" id="{EDF4897C-7204-4584-B89A-7941525CC6D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2234801" y="433364"/>
            <a:ext cx="1526711" cy="494864"/>
          </a:xfrm>
          <a:prstGeom prst="rect">
            <a:avLst/>
          </a:prstGeom>
          <a:noFill/>
          <a:ln w="9525">
            <a:noFill/>
            <a:miter lim="800000"/>
            <a:headEnd/>
            <a:tailEnd/>
          </a:ln>
        </p:spPr>
      </p:pic>
      <p:pic>
        <p:nvPicPr>
          <p:cNvPr id="19" name="Picture 18">
            <a:extLst>
              <a:ext uri="{FF2B5EF4-FFF2-40B4-BE49-F238E27FC236}">
                <a16:creationId xmlns:a16="http://schemas.microsoft.com/office/drawing/2014/main" id="{68829E3E-B753-4193-984D-3C5AA1D21C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00" y="985"/>
            <a:ext cx="14630400" cy="7620000"/>
          </a:xfrm>
          <a:prstGeom prst="rect">
            <a:avLst/>
          </a:prstGeom>
        </p:spPr>
      </p:pic>
      <p:sp>
        <p:nvSpPr>
          <p:cNvPr id="20" name="Rectangle 19">
            <a:extLst>
              <a:ext uri="{FF2B5EF4-FFF2-40B4-BE49-F238E27FC236}">
                <a16:creationId xmlns:a16="http://schemas.microsoft.com/office/drawing/2014/main" id="{D97B9CD1-B979-4A47-930D-325DC50F775A}"/>
              </a:ext>
            </a:extLst>
          </p:cNvPr>
          <p:cNvSpPr/>
          <p:nvPr userDrawn="1"/>
        </p:nvSpPr>
        <p:spPr>
          <a:xfrm flipV="1">
            <a:off x="-3600" y="7620984"/>
            <a:ext cx="14634000" cy="45719"/>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22" name="Rectangle 21">
            <a:extLst>
              <a:ext uri="{FF2B5EF4-FFF2-40B4-BE49-F238E27FC236}">
                <a16:creationId xmlns:a16="http://schemas.microsoft.com/office/drawing/2014/main" id="{5D3F00EF-8E9A-46D6-940F-5B73F248A607}"/>
              </a:ext>
            </a:extLst>
          </p:cNvPr>
          <p:cNvSpPr/>
          <p:nvPr userDrawn="1"/>
        </p:nvSpPr>
        <p:spPr>
          <a:xfrm>
            <a:off x="535372" y="5639785"/>
            <a:ext cx="6705600" cy="1173684"/>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6" name="Text Placeholder 22">
            <a:extLst>
              <a:ext uri="{FF2B5EF4-FFF2-40B4-BE49-F238E27FC236}">
                <a16:creationId xmlns:a16="http://schemas.microsoft.com/office/drawing/2014/main" id="{5798D648-C397-4410-A83E-38DABC13F960}"/>
              </a:ext>
            </a:extLst>
          </p:cNvPr>
          <p:cNvSpPr>
            <a:spLocks noGrp="1"/>
          </p:cNvSpPr>
          <p:nvPr>
            <p:ph type="body" sz="quarter" idx="15" hasCustomPrompt="1"/>
          </p:nvPr>
        </p:nvSpPr>
        <p:spPr>
          <a:xfrm>
            <a:off x="529800" y="5639785"/>
            <a:ext cx="6705600" cy="1143000"/>
          </a:xfrm>
          <a:prstGeom prst="rect">
            <a:avLst/>
          </a:prstGeom>
        </p:spPr>
        <p:txBody>
          <a:bodyPr anchor="ctr"/>
          <a:lstStyle>
            <a:lvl1pPr algn="ctr">
              <a:buNone/>
              <a:defRPr sz="2400" b="1">
                <a:solidFill>
                  <a:schemeClr val="bg1"/>
                </a:solidFill>
              </a:defRPr>
            </a:lvl1pPr>
            <a:lvl2pPr>
              <a:buNone/>
              <a:defRPr sz="1800"/>
            </a:lvl2pPr>
            <a:lvl3pPr>
              <a:buNone/>
              <a:defRPr sz="1800"/>
            </a:lvl3pPr>
            <a:lvl4pPr>
              <a:buNone/>
              <a:defRPr sz="1800"/>
            </a:lvl4pPr>
            <a:lvl5pPr>
              <a:buNone/>
              <a:defRPr sz="1800"/>
            </a:lvl5pPr>
          </a:lstStyle>
          <a:p>
            <a:pPr lvl="0"/>
            <a:r>
              <a:rPr lang="en-CA" dirty="0"/>
              <a:t>Section Divider Title (click to change text)</a:t>
            </a:r>
          </a:p>
        </p:txBody>
      </p:sp>
    </p:spTree>
    <p:extLst>
      <p:ext uri="{BB962C8B-B14F-4D97-AF65-F5344CB8AC3E}">
        <p14:creationId xmlns:p14="http://schemas.microsoft.com/office/powerpoint/2010/main" val="9656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3B8FFAD-6E90-43F2-B10D-5DD3DA83F28E}"/>
              </a:ext>
            </a:extLst>
          </p:cNvPr>
          <p:cNvSpPr>
            <a:spLocks noGrp="1"/>
          </p:cNvSpPr>
          <p:nvPr>
            <p:ph type="title"/>
          </p:nvPr>
        </p:nvSpPr>
        <p:spPr>
          <a:xfrm>
            <a:off x="628340" y="381000"/>
            <a:ext cx="10877859" cy="137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7" name="Text Placeholder 2">
            <a:extLst>
              <a:ext uri="{FF2B5EF4-FFF2-40B4-BE49-F238E27FC236}">
                <a16:creationId xmlns:a16="http://schemas.microsoft.com/office/drawing/2014/main" id="{1ECF09BA-6BC4-474C-8F50-81ACB9EEED7D}"/>
              </a:ext>
            </a:extLst>
          </p:cNvPr>
          <p:cNvSpPr>
            <a:spLocks noGrp="1"/>
          </p:cNvSpPr>
          <p:nvPr>
            <p:ph idx="1"/>
          </p:nvPr>
        </p:nvSpPr>
        <p:spPr>
          <a:xfrm>
            <a:off x="628341" y="2438400"/>
            <a:ext cx="13316259"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Content Placeholder 3"/>
          <p:cNvSpPr>
            <a:spLocks noGrp="1"/>
          </p:cNvSpPr>
          <p:nvPr>
            <p:ph sz="half" idx="2"/>
          </p:nvPr>
        </p:nvSpPr>
        <p:spPr>
          <a:xfrm>
            <a:off x="3046958" y="2189162"/>
            <a:ext cx="10897642"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2189162"/>
            <a:ext cx="6629400"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7391400" y="2189162"/>
            <a:ext cx="6629400" cy="5430838"/>
          </a:xfrm>
        </p:spPr>
        <p:txBody>
          <a:bodyPr/>
          <a:lstStyle>
            <a:lvl1pPr>
              <a:defRPr sz="2800"/>
            </a:lvl1pPr>
            <a:lvl2pPr>
              <a:defRPr sz="24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2033587"/>
            <a:ext cx="57912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801937"/>
            <a:ext cx="5791200"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7620000" y="2033587"/>
            <a:ext cx="6062472"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620000" y="2801937"/>
            <a:ext cx="6062472" cy="4741863"/>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11825"/>
            <a:ext cx="8778875" cy="460375"/>
          </a:xfrm>
        </p:spPr>
        <p:txBody>
          <a:bodyPr anchor="t"/>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2867025" y="685800"/>
            <a:ext cx="8778875"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867025" y="6248401"/>
            <a:ext cx="8778875" cy="5334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theme" Target="../theme/theme2.xml"/><Relationship Id="rId12"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0A401-7434-413B-B2CF-F6C092DAB17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8" b="3875"/>
          <a:stretch/>
        </p:blipFill>
        <p:spPr>
          <a:xfrm>
            <a:off x="0" y="188467"/>
            <a:ext cx="14630400" cy="7736333"/>
          </a:xfrm>
          <a:prstGeom prst="rect">
            <a:avLst/>
          </a:prstGeom>
        </p:spPr>
      </p:pic>
      <p:sp>
        <p:nvSpPr>
          <p:cNvPr id="16" name="Rectangle 15">
            <a:extLst>
              <a:ext uri="{FF2B5EF4-FFF2-40B4-BE49-F238E27FC236}">
                <a16:creationId xmlns:a16="http://schemas.microsoft.com/office/drawing/2014/main" id="{7A1C3D5E-E015-40EB-9CE1-F871E6A15497}"/>
              </a:ext>
            </a:extLst>
          </p:cNvPr>
          <p:cNvSpPr/>
          <p:nvPr userDrawn="1"/>
        </p:nvSpPr>
        <p:spPr>
          <a:xfrm>
            <a:off x="0" y="261943"/>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7" name="Rectangle 16">
            <a:extLst>
              <a:ext uri="{FF2B5EF4-FFF2-40B4-BE49-F238E27FC236}">
                <a16:creationId xmlns:a16="http://schemas.microsoft.com/office/drawing/2014/main" id="{703E997B-9457-4917-B1B9-3C6C5016D7AB}"/>
              </a:ext>
            </a:extLst>
          </p:cNvPr>
          <p:cNvSpPr/>
          <p:nvPr userDrawn="1"/>
        </p:nvSpPr>
        <p:spPr>
          <a:xfrm>
            <a:off x="0" y="0"/>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0" name="Rectangle 19">
            <a:extLst>
              <a:ext uri="{FF2B5EF4-FFF2-40B4-BE49-F238E27FC236}">
                <a16:creationId xmlns:a16="http://schemas.microsoft.com/office/drawing/2014/main" id="{589BA28E-F94E-4F87-B531-BDFBE06CA5D2}"/>
              </a:ext>
            </a:extLst>
          </p:cNvPr>
          <p:cNvSpPr/>
          <p:nvPr userDrawn="1"/>
        </p:nvSpPr>
        <p:spPr>
          <a:xfrm>
            <a:off x="0" y="7616615"/>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21" name="Picture 20" descr="MNP ca.png">
            <a:extLst>
              <a:ext uri="{FF2B5EF4-FFF2-40B4-BE49-F238E27FC236}">
                <a16:creationId xmlns:a16="http://schemas.microsoft.com/office/drawing/2014/main" id="{0D46001A-9D82-4C01-B58A-FF50D4BC822F}"/>
              </a:ext>
            </a:extLst>
          </p:cNvPr>
          <p:cNvPicPr>
            <a:picLocks noChangeAspect="1"/>
          </p:cNvPicPr>
          <p:nvPr userDrawn="1"/>
        </p:nvPicPr>
        <p:blipFill>
          <a:blip r:embed="rId5" cstate="print"/>
          <a:stretch>
            <a:fillRect/>
          </a:stretch>
        </p:blipFill>
        <p:spPr>
          <a:xfrm>
            <a:off x="13239686" y="7844914"/>
            <a:ext cx="708784" cy="153362"/>
          </a:xfrm>
          <a:prstGeom prst="rect">
            <a:avLst/>
          </a:prstGeom>
        </p:spPr>
      </p:pic>
      <p:pic>
        <p:nvPicPr>
          <p:cNvPr id="22" name="Picture 21" descr="ACT Line White.png">
            <a:extLst>
              <a:ext uri="{FF2B5EF4-FFF2-40B4-BE49-F238E27FC236}">
                <a16:creationId xmlns:a16="http://schemas.microsoft.com/office/drawing/2014/main" id="{F9A7105C-DA99-48DF-874C-852996AB089E}"/>
              </a:ext>
            </a:extLst>
          </p:cNvPr>
          <p:cNvPicPr>
            <a:picLocks noChangeAspect="1"/>
          </p:cNvPicPr>
          <p:nvPr userDrawn="1"/>
        </p:nvPicPr>
        <p:blipFill>
          <a:blip r:embed="rId6" cstate="print"/>
          <a:stretch>
            <a:fillRect/>
          </a:stretch>
        </p:blipFill>
        <p:spPr>
          <a:xfrm>
            <a:off x="604045" y="7855076"/>
            <a:ext cx="3688995" cy="140532"/>
          </a:xfrm>
          <a:prstGeom prst="rect">
            <a:avLst/>
          </a:prstGeom>
        </p:spPr>
      </p:pic>
      <p:pic>
        <p:nvPicPr>
          <p:cNvPr id="24" name="Picture 23">
            <a:extLst>
              <a:ext uri="{FF2B5EF4-FFF2-40B4-BE49-F238E27FC236}">
                <a16:creationId xmlns:a16="http://schemas.microsoft.com/office/drawing/2014/main" id="{D4F5DA1B-C269-4116-8959-903B55CE41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4423"/>
          <a:stretch/>
        </p:blipFill>
        <p:spPr>
          <a:xfrm>
            <a:off x="11918396" y="0"/>
            <a:ext cx="2166719" cy="1292803"/>
          </a:xfrm>
          <a:prstGeom prst="rect">
            <a:avLst/>
          </a:prstGeom>
        </p:spPr>
      </p:pic>
      <p:pic>
        <p:nvPicPr>
          <p:cNvPr id="25" name="Picture 2">
            <a:extLst>
              <a:ext uri="{FF2B5EF4-FFF2-40B4-BE49-F238E27FC236}">
                <a16:creationId xmlns:a16="http://schemas.microsoft.com/office/drawing/2014/main" id="{E44BEEC4-A7DE-449A-8F66-C1859CDEA7BB}"/>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2238401" y="432379"/>
            <a:ext cx="1526711" cy="494864"/>
          </a:xfrm>
          <a:prstGeom prst="rect">
            <a:avLst/>
          </a:prstGeom>
          <a:noFill/>
          <a:ln w="9525">
            <a:noFill/>
            <a:miter lim="800000"/>
            <a:headEnd/>
            <a:tailEnd/>
          </a:ln>
        </p:spPr>
      </p:pic>
      <p:sp>
        <p:nvSpPr>
          <p:cNvPr id="14" name="Rectangle 13">
            <a:extLst>
              <a:ext uri="{FF2B5EF4-FFF2-40B4-BE49-F238E27FC236}">
                <a16:creationId xmlns:a16="http://schemas.microsoft.com/office/drawing/2014/main" id="{6484ADEB-0120-4FE8-970F-9B36DC778D6D}"/>
              </a:ext>
            </a:extLst>
          </p:cNvPr>
          <p:cNvSpPr/>
          <p:nvPr userDrawn="1"/>
        </p:nvSpPr>
        <p:spPr>
          <a:xfrm>
            <a:off x="2781300" y="3657600"/>
            <a:ext cx="9067800" cy="99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id="{994FBA18-F4BA-4E1B-B138-72D93F69FED8}"/>
              </a:ext>
            </a:extLst>
          </p:cNvPr>
          <p:cNvSpPr/>
          <p:nvPr userDrawn="1"/>
        </p:nvSpPr>
        <p:spPr>
          <a:xfrm>
            <a:off x="3962400" y="2819400"/>
            <a:ext cx="6705600" cy="1173684"/>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6200972-B61B-439C-91D9-58AA0599A7FF}"/>
              </a:ext>
            </a:extLst>
          </p:cNvPr>
          <p:cNvSpPr txBox="1"/>
          <p:nvPr userDrawn="1"/>
        </p:nvSpPr>
        <p:spPr>
          <a:xfrm>
            <a:off x="4076700" y="2968442"/>
            <a:ext cx="6477000" cy="830997"/>
          </a:xfrm>
          <a:prstGeom prst="rect">
            <a:avLst/>
          </a:prstGeom>
          <a:noFill/>
        </p:spPr>
        <p:txBody>
          <a:bodyPr wrap="square" rtlCol="0">
            <a:spAutoFit/>
          </a:bodyPr>
          <a:lstStyle/>
          <a:p>
            <a:pPr algn="ctr"/>
            <a:r>
              <a:rPr lang="en-CA" sz="4800" b="1" dirty="0">
                <a:solidFill>
                  <a:schemeClr val="bg1"/>
                </a:solidFill>
              </a:rPr>
              <a:t>Indigenous Services</a:t>
            </a:r>
          </a:p>
        </p:txBody>
      </p:sp>
      <p:sp>
        <p:nvSpPr>
          <p:cNvPr id="3" name="TextBox 2">
            <a:extLst>
              <a:ext uri="{FF2B5EF4-FFF2-40B4-BE49-F238E27FC236}">
                <a16:creationId xmlns:a16="http://schemas.microsoft.com/office/drawing/2014/main" id="{DA68880B-AC7B-4559-80BE-49E1E59D4215}"/>
              </a:ext>
            </a:extLst>
          </p:cNvPr>
          <p:cNvSpPr txBox="1"/>
          <p:nvPr userDrawn="1"/>
        </p:nvSpPr>
        <p:spPr>
          <a:xfrm>
            <a:off x="2308502" y="4114800"/>
            <a:ext cx="10013396" cy="369332"/>
          </a:xfrm>
          <a:prstGeom prst="rect">
            <a:avLst/>
          </a:prstGeom>
          <a:noFill/>
        </p:spPr>
        <p:txBody>
          <a:bodyPr wrap="square" rtlCol="0">
            <a:spAutoFit/>
          </a:bodyPr>
          <a:lstStyle/>
          <a:p>
            <a:pPr algn="ctr"/>
            <a:r>
              <a:rPr lang="en-CA" sz="1800" dirty="0">
                <a:solidFill>
                  <a:schemeClr val="tx1"/>
                </a:solidFill>
              </a:rPr>
              <a:t>LEARNING FROM THE PAST. BUILDING THE FUTURE. GROWING TOGETHER.</a:t>
            </a:r>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D46EC6-4D89-4A2D-BB62-4662B6718F0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574" b="4651"/>
          <a:stretch/>
        </p:blipFill>
        <p:spPr>
          <a:xfrm>
            <a:off x="0" y="1143000"/>
            <a:ext cx="14630399" cy="7028175"/>
          </a:xfrm>
          <a:prstGeom prst="rect">
            <a:avLst/>
          </a:prstGeom>
        </p:spPr>
      </p:pic>
      <p:sp>
        <p:nvSpPr>
          <p:cNvPr id="2" name="Title Placeholder 1"/>
          <p:cNvSpPr>
            <a:spLocks noGrp="1"/>
          </p:cNvSpPr>
          <p:nvPr>
            <p:ph type="title"/>
          </p:nvPr>
        </p:nvSpPr>
        <p:spPr>
          <a:xfrm>
            <a:off x="628340" y="304800"/>
            <a:ext cx="11030260" cy="13716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28341" y="2057400"/>
            <a:ext cx="13316259" cy="472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a:off x="0" y="261943"/>
            <a:ext cx="1463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Rectangle 7"/>
          <p:cNvSpPr/>
          <p:nvPr userDrawn="1"/>
        </p:nvSpPr>
        <p:spPr>
          <a:xfrm>
            <a:off x="0" y="0"/>
            <a:ext cx="14634000" cy="28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10" name="Rectangle 9"/>
          <p:cNvSpPr/>
          <p:nvPr userDrawn="1"/>
        </p:nvSpPr>
        <p:spPr>
          <a:xfrm>
            <a:off x="0" y="7616615"/>
            <a:ext cx="14634000" cy="612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pic>
        <p:nvPicPr>
          <p:cNvPr id="11" name="Picture 10" descr="MNP ca.png"/>
          <p:cNvPicPr>
            <a:picLocks noChangeAspect="1"/>
          </p:cNvPicPr>
          <p:nvPr userDrawn="1"/>
        </p:nvPicPr>
        <p:blipFill>
          <a:blip r:embed="rId9" cstate="print"/>
          <a:stretch>
            <a:fillRect/>
          </a:stretch>
        </p:blipFill>
        <p:spPr>
          <a:xfrm>
            <a:off x="13239686" y="7844914"/>
            <a:ext cx="708784" cy="153362"/>
          </a:xfrm>
          <a:prstGeom prst="rect">
            <a:avLst/>
          </a:prstGeom>
        </p:spPr>
      </p:pic>
      <p:pic>
        <p:nvPicPr>
          <p:cNvPr id="12" name="Picture 11" descr="ACT Line White.png"/>
          <p:cNvPicPr>
            <a:picLocks noChangeAspect="1"/>
          </p:cNvPicPr>
          <p:nvPr userDrawn="1"/>
        </p:nvPicPr>
        <p:blipFill>
          <a:blip r:embed="rId10" cstate="print"/>
          <a:stretch>
            <a:fillRect/>
          </a:stretch>
        </p:blipFill>
        <p:spPr>
          <a:xfrm>
            <a:off x="604045" y="7855076"/>
            <a:ext cx="3688995" cy="140532"/>
          </a:xfrm>
          <a:prstGeom prst="rect">
            <a:avLst/>
          </a:prstGeom>
        </p:spPr>
      </p:pic>
      <p:pic>
        <p:nvPicPr>
          <p:cNvPr id="16" name="Picture 15"/>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423"/>
          <a:stretch/>
        </p:blipFill>
        <p:spPr>
          <a:xfrm>
            <a:off x="11918396" y="0"/>
            <a:ext cx="2166719" cy="1292803"/>
          </a:xfrm>
          <a:prstGeom prst="rect">
            <a:avLst/>
          </a:prstGeom>
        </p:spPr>
      </p:pic>
      <p:pic>
        <p:nvPicPr>
          <p:cNvPr id="17"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12238401" y="432379"/>
            <a:ext cx="1526711" cy="4948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4" r:id="rId2"/>
    <p:sldLayoutId id="2147483671" r:id="rId3"/>
    <p:sldLayoutId id="2147483665" r:id="rId4"/>
    <p:sldLayoutId id="2147483667" r:id="rId5"/>
    <p:sldLayoutId id="2147483669" r:id="rId6"/>
  </p:sldLayoutIdLst>
  <p:txStyles>
    <p:titleStyle>
      <a:lvl1pPr algn="l" defTabSz="914400" rtl="0" eaLnBrk="1" latinLnBrk="0" hangingPunct="1">
        <a:spcBef>
          <a:spcPct val="0"/>
        </a:spcBef>
        <a:buNone/>
        <a:defRPr sz="40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Richard.beatty@mnp.c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33CA3-9306-4FDC-9A60-AD85024DE3DB}"/>
              </a:ext>
            </a:extLst>
          </p:cNvPr>
          <p:cNvSpPr>
            <a:spLocks noGrp="1"/>
          </p:cNvSpPr>
          <p:nvPr>
            <p:ph type="body" sz="quarter" idx="15"/>
          </p:nvPr>
        </p:nvSpPr>
        <p:spPr>
          <a:xfrm>
            <a:off x="7172" y="4953000"/>
            <a:ext cx="7242600" cy="1143000"/>
          </a:xfrm>
        </p:spPr>
        <p:txBody>
          <a:bodyPr/>
          <a:lstStyle/>
          <a:p>
            <a:r>
              <a:rPr lang="en-US" altLang="en-US" sz="3600" dirty="0" err="1"/>
              <a:t>Edkaagmik</a:t>
            </a:r>
            <a:r>
              <a:rPr lang="en-US" altLang="en-US" sz="3600" dirty="0"/>
              <a:t> </a:t>
            </a:r>
            <a:r>
              <a:rPr lang="en-US" altLang="en-US" sz="3600" dirty="0" err="1"/>
              <a:t>Nbiizh</a:t>
            </a:r>
            <a:r>
              <a:rPr lang="en-US" altLang="en-US" sz="3600" dirty="0"/>
              <a:t> </a:t>
            </a:r>
            <a:r>
              <a:rPr lang="en-US" altLang="en-US" sz="3600" dirty="0" err="1"/>
              <a:t>Neyaashiinigamiingninwag</a:t>
            </a:r>
            <a:r>
              <a:rPr lang="en-US" altLang="en-US" sz="3600" dirty="0"/>
              <a:t> </a:t>
            </a:r>
            <a:r>
              <a:rPr lang="en-US" altLang="en-US" sz="3600" dirty="0" err="1"/>
              <a:t>Edbendaagzijig</a:t>
            </a:r>
            <a:r>
              <a:rPr lang="en-US" altLang="en-US" sz="3600" dirty="0"/>
              <a:t> Trust</a:t>
            </a:r>
            <a:endParaRPr lang="en-CA" sz="3600" dirty="0"/>
          </a:p>
        </p:txBody>
      </p:sp>
      <p:sp>
        <p:nvSpPr>
          <p:cNvPr id="3" name="Rectangle 2">
            <a:extLst>
              <a:ext uri="{FF2B5EF4-FFF2-40B4-BE49-F238E27FC236}">
                <a16:creationId xmlns:a16="http://schemas.microsoft.com/office/drawing/2014/main" id="{47C0F7CD-221D-42D2-95A0-0915A7F4716E}"/>
              </a:ext>
            </a:extLst>
          </p:cNvPr>
          <p:cNvSpPr/>
          <p:nvPr/>
        </p:nvSpPr>
        <p:spPr>
          <a:xfrm>
            <a:off x="1752600" y="6705600"/>
            <a:ext cx="3954159" cy="492443"/>
          </a:xfrm>
          <a:prstGeom prst="rect">
            <a:avLst/>
          </a:prstGeom>
        </p:spPr>
        <p:txBody>
          <a:bodyPr wrap="none">
            <a:spAutoFit/>
          </a:bodyPr>
          <a:lstStyle/>
          <a:p>
            <a:r>
              <a:rPr lang="en-US" altLang="en-US" dirty="0">
                <a:solidFill>
                  <a:schemeClr val="bg1"/>
                </a:solidFill>
              </a:rPr>
              <a:t>December 31, 2023 Audit</a:t>
            </a:r>
          </a:p>
        </p:txBody>
      </p:sp>
      <p:sp>
        <p:nvSpPr>
          <p:cNvPr id="5" name="TextBox 4">
            <a:extLst>
              <a:ext uri="{FF2B5EF4-FFF2-40B4-BE49-F238E27FC236}">
                <a16:creationId xmlns:a16="http://schemas.microsoft.com/office/drawing/2014/main" id="{04BA7E48-9868-440B-91DA-880122F091EE}"/>
              </a:ext>
            </a:extLst>
          </p:cNvPr>
          <p:cNvSpPr txBox="1"/>
          <p:nvPr/>
        </p:nvSpPr>
        <p:spPr>
          <a:xfrm>
            <a:off x="7848600" y="5715000"/>
            <a:ext cx="3429000" cy="1569660"/>
          </a:xfrm>
          <a:prstGeom prst="rect">
            <a:avLst/>
          </a:prstGeom>
          <a:noFill/>
        </p:spPr>
        <p:txBody>
          <a:bodyPr wrap="square" rtlCol="0">
            <a:spAutoFit/>
          </a:bodyPr>
          <a:lstStyle/>
          <a:p>
            <a:r>
              <a:rPr lang="en-CA" sz="1600" dirty="0">
                <a:solidFill>
                  <a:schemeClr val="bg2"/>
                </a:solidFill>
              </a:rPr>
              <a:t>Presented by: </a:t>
            </a:r>
          </a:p>
          <a:p>
            <a:endParaRPr lang="en-CA" sz="1600" dirty="0">
              <a:solidFill>
                <a:schemeClr val="bg2"/>
              </a:solidFill>
            </a:endParaRPr>
          </a:p>
          <a:p>
            <a:r>
              <a:rPr lang="en-CA" sz="1600" dirty="0">
                <a:solidFill>
                  <a:schemeClr val="bg2"/>
                </a:solidFill>
              </a:rPr>
              <a:t>Darren Rennie, CPA, CA </a:t>
            </a:r>
          </a:p>
          <a:p>
            <a:r>
              <a:rPr lang="en-CA" sz="1600" dirty="0">
                <a:solidFill>
                  <a:schemeClr val="bg2"/>
                </a:solidFill>
              </a:rPr>
              <a:t>Partner</a:t>
            </a:r>
          </a:p>
          <a:p>
            <a:endParaRPr lang="en-CA" sz="1600" dirty="0">
              <a:solidFill>
                <a:schemeClr val="bg2"/>
              </a:solidFill>
            </a:endParaRPr>
          </a:p>
          <a:p>
            <a:r>
              <a:rPr lang="en-CA" sz="1600" dirty="0">
                <a:solidFill>
                  <a:schemeClr val="bg2"/>
                </a:solidFill>
              </a:rPr>
              <a:t>Date: May 14, 2024</a:t>
            </a:r>
          </a:p>
        </p:txBody>
      </p:sp>
    </p:spTree>
    <p:extLst>
      <p:ext uri="{BB962C8B-B14F-4D97-AF65-F5344CB8AC3E}">
        <p14:creationId xmlns:p14="http://schemas.microsoft.com/office/powerpoint/2010/main" val="250852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Surplus Allocation</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1" y="2438400"/>
            <a:ext cx="13316259" cy="4724400"/>
          </a:xfrm>
        </p:spPr>
        <p:txBody>
          <a:bodyPr/>
          <a:lstStyle/>
          <a:p>
            <a:r>
              <a:rPr lang="en-US" altLang="en-US" dirty="0"/>
              <a:t>Due to Chippewas of </a:t>
            </a:r>
            <a:r>
              <a:rPr lang="en-US" altLang="en-US" dirty="0" err="1"/>
              <a:t>Nawash</a:t>
            </a:r>
            <a:r>
              <a:rPr lang="en-US" altLang="en-US" dirty="0"/>
              <a:t> </a:t>
            </a:r>
            <a:r>
              <a:rPr lang="en-US" altLang="en-US" dirty="0" err="1"/>
              <a:t>Unceded</a:t>
            </a:r>
            <a:r>
              <a:rPr lang="en-US" altLang="en-US" dirty="0"/>
              <a:t> First Nation</a:t>
            </a:r>
          </a:p>
          <a:p>
            <a:pPr lvl="1"/>
            <a:r>
              <a:rPr lang="en-US" altLang="en-US" dirty="0"/>
              <a:t>Under the terms of the Trust Agreement, the Trustees must distribute the surplus income realized by the Trust each year to the Chippewas of </a:t>
            </a:r>
            <a:r>
              <a:rPr lang="en-US" altLang="en-US" dirty="0" err="1"/>
              <a:t>Nawash</a:t>
            </a:r>
            <a:r>
              <a:rPr lang="en-US" altLang="en-US" dirty="0"/>
              <a:t> </a:t>
            </a:r>
            <a:r>
              <a:rPr lang="en-US" altLang="en-US" dirty="0" err="1"/>
              <a:t>Unceded</a:t>
            </a:r>
            <a:r>
              <a:rPr lang="en-US" altLang="en-US" dirty="0"/>
              <a:t> First Nation prior to the last day of the fiscal year</a:t>
            </a:r>
          </a:p>
          <a:p>
            <a:pPr lvl="1"/>
            <a:endParaRPr lang="en-US" altLang="en-US" dirty="0"/>
          </a:p>
          <a:p>
            <a:endParaRPr lang="en-CA" dirty="0"/>
          </a:p>
        </p:txBody>
      </p:sp>
    </p:spTree>
    <p:extLst>
      <p:ext uri="{BB962C8B-B14F-4D97-AF65-F5344CB8AC3E}">
        <p14:creationId xmlns:p14="http://schemas.microsoft.com/office/powerpoint/2010/main" val="418685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Surplus Allocation</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8340" y="1416368"/>
            <a:ext cx="13316259" cy="4724400"/>
          </a:xfrm>
        </p:spPr>
        <p:txBody>
          <a:bodyPr/>
          <a:lstStyle/>
          <a:p>
            <a:r>
              <a:rPr lang="en-US" altLang="en-US" dirty="0"/>
              <a:t>Due to Chippewas of </a:t>
            </a:r>
            <a:r>
              <a:rPr lang="en-US" altLang="en-US" dirty="0" err="1"/>
              <a:t>Nawash</a:t>
            </a:r>
            <a:r>
              <a:rPr lang="en-US" altLang="en-US" dirty="0"/>
              <a:t> </a:t>
            </a:r>
            <a:r>
              <a:rPr lang="en-US" altLang="en-US" dirty="0" err="1"/>
              <a:t>Unceded</a:t>
            </a:r>
            <a:r>
              <a:rPr lang="en-US" altLang="en-US" dirty="0"/>
              <a:t> First Nation</a:t>
            </a:r>
          </a:p>
          <a:p>
            <a:endParaRPr lang="en-CA" dirty="0"/>
          </a:p>
        </p:txBody>
      </p:sp>
      <p:graphicFrame>
        <p:nvGraphicFramePr>
          <p:cNvPr id="2" name="Table 1">
            <a:extLst>
              <a:ext uri="{FF2B5EF4-FFF2-40B4-BE49-F238E27FC236}">
                <a16:creationId xmlns:a16="http://schemas.microsoft.com/office/drawing/2014/main" id="{8020E765-BCFB-498D-A243-00F81E69E3F3}"/>
              </a:ext>
            </a:extLst>
          </p:cNvPr>
          <p:cNvGraphicFramePr>
            <a:graphicFrameLocks noGrp="1"/>
          </p:cNvGraphicFramePr>
          <p:nvPr>
            <p:extLst>
              <p:ext uri="{D42A27DB-BD31-4B8C-83A1-F6EECF244321}">
                <p14:modId xmlns:p14="http://schemas.microsoft.com/office/powerpoint/2010/main" val="881969367"/>
              </p:ext>
            </p:extLst>
          </p:nvPr>
        </p:nvGraphicFramePr>
        <p:xfrm>
          <a:off x="686697" y="2316390"/>
          <a:ext cx="13257902" cy="2926779"/>
        </p:xfrm>
        <a:graphic>
          <a:graphicData uri="http://schemas.openxmlformats.org/drawingml/2006/table">
            <a:tbl>
              <a:tblPr firstRow="1" bandRow="1">
                <a:tableStyleId>{21E4AEA4-8DFA-4A89-87EB-49C32662AFE0}</a:tableStyleId>
              </a:tblPr>
              <a:tblGrid>
                <a:gridCol w="5028303">
                  <a:extLst>
                    <a:ext uri="{9D8B030D-6E8A-4147-A177-3AD203B41FA5}">
                      <a16:colId xmlns:a16="http://schemas.microsoft.com/office/drawing/2014/main" val="464431436"/>
                    </a:ext>
                  </a:extLst>
                </a:gridCol>
                <a:gridCol w="1905000">
                  <a:extLst>
                    <a:ext uri="{9D8B030D-6E8A-4147-A177-3AD203B41FA5}">
                      <a16:colId xmlns:a16="http://schemas.microsoft.com/office/drawing/2014/main" val="644377389"/>
                    </a:ext>
                  </a:extLst>
                </a:gridCol>
                <a:gridCol w="1752600">
                  <a:extLst>
                    <a:ext uri="{9D8B030D-6E8A-4147-A177-3AD203B41FA5}">
                      <a16:colId xmlns:a16="http://schemas.microsoft.com/office/drawing/2014/main" val="1823040841"/>
                    </a:ext>
                  </a:extLst>
                </a:gridCol>
                <a:gridCol w="1524000">
                  <a:extLst>
                    <a:ext uri="{9D8B030D-6E8A-4147-A177-3AD203B41FA5}">
                      <a16:colId xmlns:a16="http://schemas.microsoft.com/office/drawing/2014/main" val="3690881304"/>
                    </a:ext>
                  </a:extLst>
                </a:gridCol>
                <a:gridCol w="1524000">
                  <a:extLst>
                    <a:ext uri="{9D8B030D-6E8A-4147-A177-3AD203B41FA5}">
                      <a16:colId xmlns:a16="http://schemas.microsoft.com/office/drawing/2014/main" val="684708409"/>
                    </a:ext>
                  </a:extLst>
                </a:gridCol>
                <a:gridCol w="1523999">
                  <a:extLst>
                    <a:ext uri="{9D8B030D-6E8A-4147-A177-3AD203B41FA5}">
                      <a16:colId xmlns:a16="http://schemas.microsoft.com/office/drawing/2014/main" val="2829861550"/>
                    </a:ext>
                  </a:extLst>
                </a:gridCol>
              </a:tblGrid>
              <a:tr h="487760">
                <a:tc>
                  <a:txBody>
                    <a:bodyPr/>
                    <a:lstStyle/>
                    <a:p>
                      <a:endParaRPr lang="en-CA" sz="1800" dirty="0"/>
                    </a:p>
                  </a:txBody>
                  <a:tcPr marL="91428" marR="91428" marT="45715" marB="45715">
                    <a:solidFill>
                      <a:srgbClr val="00B0F0"/>
                    </a:solidFill>
                  </a:tcPr>
                </a:tc>
                <a:tc>
                  <a:txBody>
                    <a:bodyPr/>
                    <a:lstStyle/>
                    <a:p>
                      <a:pPr algn="ctr"/>
                      <a:r>
                        <a:rPr lang="en-CA" sz="1800" dirty="0"/>
                        <a:t>2023</a:t>
                      </a:r>
                    </a:p>
                  </a:txBody>
                  <a:tcPr marL="91428" marR="91428" marT="45715" marB="45715">
                    <a:solidFill>
                      <a:srgbClr val="00B0F0"/>
                    </a:solidFill>
                  </a:tcPr>
                </a:tc>
                <a:tc>
                  <a:txBody>
                    <a:bodyPr/>
                    <a:lstStyle/>
                    <a:p>
                      <a:pPr algn="ctr"/>
                      <a:r>
                        <a:rPr lang="en-CA" sz="1800" dirty="0"/>
                        <a:t>2022</a:t>
                      </a:r>
                    </a:p>
                  </a:txBody>
                  <a:tcPr marL="91428" marR="91428" marT="45715" marB="45715">
                    <a:solidFill>
                      <a:srgbClr val="00B0F0"/>
                    </a:solidFill>
                  </a:tcPr>
                </a:tc>
                <a:tc>
                  <a:txBody>
                    <a:bodyPr/>
                    <a:lstStyle/>
                    <a:p>
                      <a:pPr algn="ctr"/>
                      <a:r>
                        <a:rPr lang="en-CA" sz="1800" dirty="0"/>
                        <a:t>2021</a:t>
                      </a:r>
                    </a:p>
                  </a:txBody>
                  <a:tcPr marL="91428" marR="91428" marT="45715" marB="45715">
                    <a:solidFill>
                      <a:srgbClr val="00B0F0"/>
                    </a:solidFill>
                  </a:tcPr>
                </a:tc>
                <a:tc>
                  <a:txBody>
                    <a:bodyPr/>
                    <a:lstStyle/>
                    <a:p>
                      <a:pPr algn="ctr"/>
                      <a:r>
                        <a:rPr lang="en-CA" sz="1800" dirty="0"/>
                        <a:t>2020</a:t>
                      </a:r>
                    </a:p>
                  </a:txBody>
                  <a:tcPr marL="91428" marR="91428" marT="45715" marB="45715">
                    <a:solidFill>
                      <a:srgbClr val="00B0F0"/>
                    </a:solidFill>
                  </a:tcPr>
                </a:tc>
                <a:tc>
                  <a:txBody>
                    <a:bodyPr/>
                    <a:lstStyle/>
                    <a:p>
                      <a:pPr algn="ctr"/>
                      <a:r>
                        <a:rPr lang="en-CA" sz="1800" dirty="0"/>
                        <a:t>2019</a:t>
                      </a:r>
                    </a:p>
                  </a:txBody>
                  <a:tcPr marL="91428" marR="91428" marT="45715" marB="45715">
                    <a:solidFill>
                      <a:srgbClr val="00B0F0"/>
                    </a:solidFill>
                  </a:tcPr>
                </a:tc>
                <a:extLst>
                  <a:ext uri="{0D108BD9-81ED-4DB2-BD59-A6C34878D82A}">
                    <a16:rowId xmlns:a16="http://schemas.microsoft.com/office/drawing/2014/main" val="1972316345"/>
                  </a:ext>
                </a:extLst>
              </a:tr>
              <a:tr h="448246">
                <a:tc>
                  <a:txBody>
                    <a:bodyPr/>
                    <a:lstStyle/>
                    <a:p>
                      <a:r>
                        <a:rPr lang="en-CA" sz="1800" dirty="0"/>
                        <a:t>Surplus</a:t>
                      </a:r>
                    </a:p>
                  </a:txBody>
                  <a:tcPr marL="91428" marR="91428" marT="45715" marB="45715"/>
                </a:tc>
                <a:tc>
                  <a:txBody>
                    <a:bodyPr/>
                    <a:lstStyle/>
                    <a:p>
                      <a:pPr algn="ctr"/>
                      <a:r>
                        <a:rPr lang="en-CA" sz="1800" dirty="0"/>
                        <a:t>$1,403,263</a:t>
                      </a:r>
                    </a:p>
                  </a:txBody>
                  <a:tcPr marL="91428" marR="91428" marT="45715" marB="45715"/>
                </a:tc>
                <a:tc>
                  <a:txBody>
                    <a:bodyPr/>
                    <a:lstStyle/>
                    <a:p>
                      <a:pPr algn="ctr"/>
                      <a:r>
                        <a:rPr lang="en-CA" sz="1800" dirty="0"/>
                        <a:t>$1,225,433</a:t>
                      </a:r>
                    </a:p>
                  </a:txBody>
                  <a:tcPr marL="91428" marR="91428" marT="45715" marB="45715"/>
                </a:tc>
                <a:tc>
                  <a:txBody>
                    <a:bodyPr/>
                    <a:lstStyle/>
                    <a:p>
                      <a:pPr algn="ctr"/>
                      <a:r>
                        <a:rPr lang="en-CA" sz="1800" dirty="0"/>
                        <a:t>$2,434,663</a:t>
                      </a:r>
                    </a:p>
                  </a:txBody>
                  <a:tcPr marL="91428" marR="91428" marT="45715" marB="45715"/>
                </a:tc>
                <a:tc>
                  <a:txBody>
                    <a:bodyPr/>
                    <a:lstStyle/>
                    <a:p>
                      <a:pPr algn="ctr"/>
                      <a:r>
                        <a:rPr lang="en-CA" sz="1800" dirty="0"/>
                        <a:t>$1,591,395</a:t>
                      </a:r>
                    </a:p>
                  </a:txBody>
                  <a:tcPr marL="91428" marR="91428" marT="45715" marB="45715"/>
                </a:tc>
                <a:tc>
                  <a:txBody>
                    <a:bodyPr/>
                    <a:lstStyle/>
                    <a:p>
                      <a:pPr algn="ctr"/>
                      <a:r>
                        <a:rPr lang="en-CA" sz="1800" dirty="0"/>
                        <a:t>$1,380,679</a:t>
                      </a:r>
                    </a:p>
                  </a:txBody>
                  <a:tcPr marL="91428" marR="91428" marT="45715" marB="45715"/>
                </a:tc>
                <a:extLst>
                  <a:ext uri="{0D108BD9-81ED-4DB2-BD59-A6C34878D82A}">
                    <a16:rowId xmlns:a16="http://schemas.microsoft.com/office/drawing/2014/main" val="4284468341"/>
                  </a:ext>
                </a:extLst>
              </a:tr>
              <a:tr h="619203">
                <a:tc>
                  <a:txBody>
                    <a:bodyPr/>
                    <a:lstStyle/>
                    <a:p>
                      <a:r>
                        <a:rPr lang="en-CA" sz="1800" dirty="0"/>
                        <a:t>Less: Approved Projects</a:t>
                      </a:r>
                    </a:p>
                  </a:txBody>
                  <a:tcPr marL="91428" marR="91428" marT="45715" marB="45715"/>
                </a:tc>
                <a:tc>
                  <a:txBody>
                    <a:bodyPr/>
                    <a:lstStyle/>
                    <a:p>
                      <a:pPr algn="ctr"/>
                      <a:r>
                        <a:rPr lang="en-CA" sz="1800" dirty="0"/>
                        <a:t>($568,985)</a:t>
                      </a:r>
                    </a:p>
                  </a:txBody>
                  <a:tcPr marL="91428" marR="91428" marT="45715" marB="45715"/>
                </a:tc>
                <a:tc>
                  <a:txBody>
                    <a:bodyPr/>
                    <a:lstStyle/>
                    <a:p>
                      <a:pPr algn="ctr"/>
                      <a:r>
                        <a:rPr lang="en-CA" sz="1800" dirty="0"/>
                        <a:t>($979,682)</a:t>
                      </a:r>
                    </a:p>
                  </a:txBody>
                  <a:tcPr marL="91428" marR="91428" marT="45715" marB="45715"/>
                </a:tc>
                <a:tc>
                  <a:txBody>
                    <a:bodyPr/>
                    <a:lstStyle/>
                    <a:p>
                      <a:pPr algn="ctr"/>
                      <a:r>
                        <a:rPr lang="en-CA" sz="1800" dirty="0"/>
                        <a:t>($638,558)</a:t>
                      </a:r>
                    </a:p>
                  </a:txBody>
                  <a:tcPr marL="91428" marR="91428" marT="45715" marB="45715"/>
                </a:tc>
                <a:tc>
                  <a:txBody>
                    <a:bodyPr/>
                    <a:lstStyle/>
                    <a:p>
                      <a:pPr algn="ctr"/>
                      <a:r>
                        <a:rPr lang="en-CA" sz="1800" dirty="0"/>
                        <a:t>($691,486)</a:t>
                      </a:r>
                    </a:p>
                  </a:txBody>
                  <a:tcPr marL="91428" marR="91428" marT="45715" marB="45715"/>
                </a:tc>
                <a:tc>
                  <a:txBody>
                    <a:bodyPr/>
                    <a:lstStyle/>
                    <a:p>
                      <a:pPr algn="ctr"/>
                      <a:r>
                        <a:rPr lang="en-CA" sz="1800" dirty="0"/>
                        <a:t>($358,992)</a:t>
                      </a:r>
                    </a:p>
                  </a:txBody>
                  <a:tcPr marL="91428" marR="91428" marT="45715" marB="45715"/>
                </a:tc>
                <a:extLst>
                  <a:ext uri="{0D108BD9-81ED-4DB2-BD59-A6C34878D82A}">
                    <a16:rowId xmlns:a16="http://schemas.microsoft.com/office/drawing/2014/main" val="1129648160"/>
                  </a:ext>
                </a:extLst>
              </a:tr>
              <a:tr h="309602">
                <a:tc>
                  <a:txBody>
                    <a:bodyPr/>
                    <a:lstStyle/>
                    <a:p>
                      <a:r>
                        <a:rPr lang="en-CA" sz="1800" u="none" baseline="0" dirty="0"/>
                        <a:t>Less: Half of net realized gains</a:t>
                      </a:r>
                    </a:p>
                  </a:txBody>
                  <a:tcPr marL="91428" marR="91428" marT="45715" marB="45715">
                    <a:lnB w="12700" cmpd="sng">
                      <a:noFill/>
                    </a:lnB>
                  </a:tcPr>
                </a:tc>
                <a:tc>
                  <a:txBody>
                    <a:bodyPr/>
                    <a:lstStyle/>
                    <a:p>
                      <a:pPr algn="ctr"/>
                      <a:r>
                        <a:rPr lang="en-CA" sz="1800" u="none" baseline="0" dirty="0"/>
                        <a:t>($416,729)</a:t>
                      </a:r>
                    </a:p>
                  </a:txBody>
                  <a:tcPr marL="91428" marR="91428" marT="45715" marB="45715">
                    <a:lnB w="12700" cmpd="sng">
                      <a:noFill/>
                    </a:lnB>
                  </a:tcPr>
                </a:tc>
                <a:tc>
                  <a:txBody>
                    <a:bodyPr/>
                    <a:lstStyle/>
                    <a:p>
                      <a:pPr algn="ctr"/>
                      <a:r>
                        <a:rPr lang="en-CA" sz="1800" u="none" baseline="0" dirty="0"/>
                        <a:t>($346,413)</a:t>
                      </a:r>
                    </a:p>
                  </a:txBody>
                  <a:tcPr marL="91428" marR="91428" marT="45715" marB="45715">
                    <a:lnB w="12700" cmpd="sng">
                      <a:noFill/>
                    </a:lnB>
                  </a:tcPr>
                </a:tc>
                <a:tc>
                  <a:txBody>
                    <a:bodyPr/>
                    <a:lstStyle/>
                    <a:p>
                      <a:pPr algn="ctr"/>
                      <a:r>
                        <a:rPr lang="en-CA" sz="1800" u="none" baseline="0" dirty="0"/>
                        <a:t>($973,681)</a:t>
                      </a:r>
                    </a:p>
                  </a:txBody>
                  <a:tcPr marL="91428" marR="91428" marT="45715" marB="45715">
                    <a:lnB w="12700" cmpd="sng">
                      <a:noFill/>
                    </a:lnB>
                  </a:tcPr>
                </a:tc>
                <a:tc>
                  <a:txBody>
                    <a:bodyPr/>
                    <a:lstStyle/>
                    <a:p>
                      <a:pPr algn="ctr"/>
                      <a:r>
                        <a:rPr lang="en-CA" sz="1800" u="none" baseline="0" dirty="0"/>
                        <a:t>($546,923)</a:t>
                      </a:r>
                    </a:p>
                  </a:txBody>
                  <a:tcPr marL="91428" marR="91428" marT="45715" marB="45715">
                    <a:lnB w="12700" cmpd="sng">
                      <a:noFill/>
                    </a:lnB>
                  </a:tcPr>
                </a:tc>
                <a:tc>
                  <a:txBody>
                    <a:bodyPr/>
                    <a:lstStyle/>
                    <a:p>
                      <a:pPr algn="ctr"/>
                      <a:r>
                        <a:rPr lang="en-CA" sz="1800" u="none" baseline="0" dirty="0"/>
                        <a:t>($423,110)</a:t>
                      </a:r>
                    </a:p>
                  </a:txBody>
                  <a:tcPr marL="91428" marR="91428" marT="45715" marB="45715">
                    <a:lnB w="12700" cmpd="sng">
                      <a:noFill/>
                    </a:lnB>
                  </a:tcPr>
                </a:tc>
                <a:extLst>
                  <a:ext uri="{0D108BD9-81ED-4DB2-BD59-A6C34878D82A}">
                    <a16:rowId xmlns:a16="http://schemas.microsoft.com/office/drawing/2014/main" val="802953141"/>
                  </a:ext>
                </a:extLst>
              </a:tr>
              <a:tr h="309602">
                <a:tc>
                  <a:txBody>
                    <a:bodyPr/>
                    <a:lstStyle/>
                    <a:p>
                      <a:r>
                        <a:rPr lang="en-CA" sz="1800" u="none" baseline="0" dirty="0"/>
                        <a:t>Less: prior year deficit</a:t>
                      </a:r>
                    </a:p>
                  </a:txBody>
                  <a:tcPr marL="91428" marR="91428"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u="none" baseline="0" dirty="0"/>
                        <a:t>($100,662)</a:t>
                      </a:r>
                    </a:p>
                  </a:txBody>
                  <a:tcPr marL="91428" marR="91428"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u="none" baseline="0" dirty="0"/>
                        <a:t>-</a:t>
                      </a:r>
                    </a:p>
                  </a:txBody>
                  <a:tcPr marL="91428" marR="91428"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u="none" baseline="0" dirty="0"/>
                        <a:t>-</a:t>
                      </a:r>
                    </a:p>
                  </a:txBody>
                  <a:tcPr marL="91428" marR="91428"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u="none" baseline="0" dirty="0"/>
                        <a:t>-</a:t>
                      </a:r>
                    </a:p>
                  </a:txBody>
                  <a:tcPr marL="91428" marR="91428"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u="none" baseline="0" dirty="0"/>
                        <a:t>-</a:t>
                      </a:r>
                    </a:p>
                  </a:txBody>
                  <a:tcPr marL="91428" marR="91428" marT="45715" marB="45715">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8478474"/>
                  </a:ext>
                </a:extLst>
              </a:tr>
              <a:tr h="619203">
                <a:tc>
                  <a:txBody>
                    <a:bodyPr/>
                    <a:lstStyle/>
                    <a:p>
                      <a:r>
                        <a:rPr lang="en-CA" sz="1800" b="1" dirty="0"/>
                        <a:t>Allocated surplus and payable to Chippewas of Nawash Unceded First Nation</a:t>
                      </a:r>
                    </a:p>
                  </a:txBody>
                  <a:tcPr marL="91428" marR="91428" marT="45715" marB="45715">
                    <a:lnT w="12700" cap="flat" cmpd="sng" algn="ctr">
                      <a:solidFill>
                        <a:schemeClr val="tx1"/>
                      </a:solidFill>
                      <a:prstDash val="solid"/>
                      <a:round/>
                      <a:headEnd type="none" w="med" len="med"/>
                      <a:tailEnd type="none" w="med" len="med"/>
                    </a:lnT>
                  </a:tcPr>
                </a:tc>
                <a:tc>
                  <a:txBody>
                    <a:bodyPr/>
                    <a:lstStyle/>
                    <a:p>
                      <a:pPr algn="ctr"/>
                      <a:r>
                        <a:rPr lang="en-CA" sz="1800" b="0" dirty="0"/>
                        <a:t>($316,887)</a:t>
                      </a:r>
                    </a:p>
                  </a:txBody>
                  <a:tcPr marL="91428" marR="91428" marT="45715" marB="45715">
                    <a:lnT w="12700" cap="flat" cmpd="sng" algn="ctr">
                      <a:solidFill>
                        <a:schemeClr val="tx1"/>
                      </a:solidFill>
                      <a:prstDash val="solid"/>
                      <a:round/>
                      <a:headEnd type="none" w="med" len="med"/>
                      <a:tailEnd type="none" w="med" len="med"/>
                    </a:lnT>
                  </a:tcPr>
                </a:tc>
                <a:tc>
                  <a:txBody>
                    <a:bodyPr/>
                    <a:lstStyle/>
                    <a:p>
                      <a:pPr algn="ctr"/>
                      <a:r>
                        <a:rPr lang="en-CA" sz="1800" b="0" dirty="0"/>
                        <a:t>($100,662)</a:t>
                      </a:r>
                    </a:p>
                  </a:txBody>
                  <a:tcPr marL="91428" marR="91428" marT="45715" marB="45715">
                    <a:lnT w="12700" cap="flat" cmpd="sng" algn="ctr">
                      <a:solidFill>
                        <a:schemeClr val="tx1"/>
                      </a:solidFill>
                      <a:prstDash val="solid"/>
                      <a:round/>
                      <a:headEnd type="none" w="med" len="med"/>
                      <a:tailEnd type="none" w="med" len="med"/>
                    </a:lnT>
                  </a:tcPr>
                </a:tc>
                <a:tc>
                  <a:txBody>
                    <a:bodyPr/>
                    <a:lstStyle/>
                    <a:p>
                      <a:pPr algn="ctr"/>
                      <a:r>
                        <a:rPr lang="en-CA" sz="1800" b="0" dirty="0"/>
                        <a:t>$822,424</a:t>
                      </a:r>
                    </a:p>
                  </a:txBody>
                  <a:tcPr marL="91428" marR="91428" marT="45715" marB="45715">
                    <a:lnT w="12700" cap="flat" cmpd="sng" algn="ctr">
                      <a:solidFill>
                        <a:schemeClr val="tx1"/>
                      </a:solidFill>
                      <a:prstDash val="solid"/>
                      <a:round/>
                      <a:headEnd type="none" w="med" len="med"/>
                      <a:tailEnd type="none" w="med" len="med"/>
                    </a:lnT>
                  </a:tcPr>
                </a:tc>
                <a:tc>
                  <a:txBody>
                    <a:bodyPr/>
                    <a:lstStyle/>
                    <a:p>
                      <a:pPr algn="ctr"/>
                      <a:r>
                        <a:rPr lang="en-CA" sz="1800" b="0" dirty="0"/>
                        <a:t>$352,986</a:t>
                      </a:r>
                    </a:p>
                  </a:txBody>
                  <a:tcPr marL="91428" marR="91428" marT="45715" marB="45715">
                    <a:lnT w="12700" cap="flat" cmpd="sng" algn="ctr">
                      <a:solidFill>
                        <a:schemeClr val="tx1"/>
                      </a:solidFill>
                      <a:prstDash val="solid"/>
                      <a:round/>
                      <a:headEnd type="none" w="med" len="med"/>
                      <a:tailEnd type="none" w="med" len="med"/>
                    </a:lnT>
                  </a:tcPr>
                </a:tc>
                <a:tc>
                  <a:txBody>
                    <a:bodyPr/>
                    <a:lstStyle/>
                    <a:p>
                      <a:pPr algn="ctr"/>
                      <a:r>
                        <a:rPr lang="en-CA" sz="1800" b="0" dirty="0"/>
                        <a:t>$598,577</a:t>
                      </a:r>
                    </a:p>
                  </a:txBody>
                  <a:tcPr marL="91428" marR="91428" marT="45715" marB="45715">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39249891"/>
                  </a:ext>
                </a:extLst>
              </a:tr>
            </a:tbl>
          </a:graphicData>
        </a:graphic>
      </p:graphicFrame>
    </p:spTree>
    <p:extLst>
      <p:ext uri="{BB962C8B-B14F-4D97-AF65-F5344CB8AC3E}">
        <p14:creationId xmlns:p14="http://schemas.microsoft.com/office/powerpoint/2010/main" val="269067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Surplus Allocation</a:t>
            </a:r>
            <a:endParaRPr lang="en-CA" dirty="0"/>
          </a:p>
        </p:txBody>
      </p:sp>
      <p:pic>
        <p:nvPicPr>
          <p:cNvPr id="3" name="Picture 2">
            <a:extLst>
              <a:ext uri="{FF2B5EF4-FFF2-40B4-BE49-F238E27FC236}">
                <a16:creationId xmlns:a16="http://schemas.microsoft.com/office/drawing/2014/main" id="{724FD9E2-4AAF-4F24-A397-79F1AF75030A}"/>
              </a:ext>
            </a:extLst>
          </p:cNvPr>
          <p:cNvPicPr>
            <a:picLocks noChangeAspect="1"/>
          </p:cNvPicPr>
          <p:nvPr/>
        </p:nvPicPr>
        <p:blipFill>
          <a:blip r:embed="rId2"/>
          <a:stretch>
            <a:fillRect/>
          </a:stretch>
        </p:blipFill>
        <p:spPr>
          <a:xfrm>
            <a:off x="3733800" y="1447800"/>
            <a:ext cx="8175701" cy="5946953"/>
          </a:xfrm>
          <a:prstGeom prst="rect">
            <a:avLst/>
          </a:prstGeom>
        </p:spPr>
      </p:pic>
    </p:spTree>
    <p:extLst>
      <p:ext uri="{BB962C8B-B14F-4D97-AF65-F5344CB8AC3E}">
        <p14:creationId xmlns:p14="http://schemas.microsoft.com/office/powerpoint/2010/main" val="60260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a:xfrm>
            <a:off x="152400" y="3124200"/>
            <a:ext cx="10877859" cy="1371600"/>
          </a:xfrm>
        </p:spPr>
        <p:txBody>
          <a:bodyPr>
            <a:normAutofit/>
          </a:bodyPr>
          <a:lstStyle/>
          <a:p>
            <a:r>
              <a:rPr lang="en-US" altLang="en-US" sz="3200" dirty="0"/>
              <a:t>Approved </a:t>
            </a:r>
            <a:br>
              <a:rPr lang="en-US" altLang="en-US" sz="3200" dirty="0"/>
            </a:br>
            <a:r>
              <a:rPr lang="en-US" altLang="en-US" sz="3200" dirty="0"/>
              <a:t>Projects</a:t>
            </a:r>
            <a:endParaRPr lang="en-CA" sz="3200" dirty="0"/>
          </a:p>
        </p:txBody>
      </p:sp>
      <p:graphicFrame>
        <p:nvGraphicFramePr>
          <p:cNvPr id="2" name="Table 1">
            <a:extLst>
              <a:ext uri="{FF2B5EF4-FFF2-40B4-BE49-F238E27FC236}">
                <a16:creationId xmlns:a16="http://schemas.microsoft.com/office/drawing/2014/main" id="{7D63ACC1-5F52-4190-B1A3-9AFD98443BDB}"/>
              </a:ext>
            </a:extLst>
          </p:cNvPr>
          <p:cNvGraphicFramePr>
            <a:graphicFrameLocks noGrp="1"/>
          </p:cNvGraphicFramePr>
          <p:nvPr>
            <p:extLst>
              <p:ext uri="{D42A27DB-BD31-4B8C-83A1-F6EECF244321}">
                <p14:modId xmlns:p14="http://schemas.microsoft.com/office/powerpoint/2010/main" val="2899422507"/>
              </p:ext>
            </p:extLst>
          </p:nvPr>
        </p:nvGraphicFramePr>
        <p:xfrm>
          <a:off x="2438400" y="1271843"/>
          <a:ext cx="11360397" cy="6447913"/>
        </p:xfrm>
        <a:graphic>
          <a:graphicData uri="http://schemas.openxmlformats.org/drawingml/2006/table">
            <a:tbl>
              <a:tblPr firstRow="1" bandRow="1">
                <a:tableStyleId>{21E4AEA4-8DFA-4A89-87EB-49C32662AFE0}</a:tableStyleId>
              </a:tblPr>
              <a:tblGrid>
                <a:gridCol w="5676832">
                  <a:extLst>
                    <a:ext uri="{9D8B030D-6E8A-4147-A177-3AD203B41FA5}">
                      <a16:colId xmlns:a16="http://schemas.microsoft.com/office/drawing/2014/main" val="662629281"/>
                    </a:ext>
                  </a:extLst>
                </a:gridCol>
                <a:gridCol w="5683565">
                  <a:extLst>
                    <a:ext uri="{9D8B030D-6E8A-4147-A177-3AD203B41FA5}">
                      <a16:colId xmlns:a16="http://schemas.microsoft.com/office/drawing/2014/main" val="1390756911"/>
                    </a:ext>
                  </a:extLst>
                </a:gridCol>
              </a:tblGrid>
              <a:tr h="358650">
                <a:tc>
                  <a:txBody>
                    <a:bodyPr/>
                    <a:lstStyle/>
                    <a:p>
                      <a:r>
                        <a:rPr lang="en-CA" sz="1400" dirty="0"/>
                        <a:t>Approved Projects 2023</a:t>
                      </a:r>
                    </a:p>
                  </a:txBody>
                  <a:tcPr marL="120431" marR="120431" marT="60230" marB="60230">
                    <a:solidFill>
                      <a:srgbClr val="92D050"/>
                    </a:solidFill>
                  </a:tcPr>
                </a:tc>
                <a:tc>
                  <a:txBody>
                    <a:bodyPr/>
                    <a:lstStyle/>
                    <a:p>
                      <a:pPr algn="ctr"/>
                      <a:r>
                        <a:rPr lang="en-CA" sz="1400" dirty="0"/>
                        <a:t>2023</a:t>
                      </a:r>
                    </a:p>
                  </a:txBody>
                  <a:tcPr marL="120431" marR="120431" marT="60230" marB="60230">
                    <a:solidFill>
                      <a:srgbClr val="92D050"/>
                    </a:solidFill>
                  </a:tcPr>
                </a:tc>
                <a:extLst>
                  <a:ext uri="{0D108BD9-81ED-4DB2-BD59-A6C34878D82A}">
                    <a16:rowId xmlns:a16="http://schemas.microsoft.com/office/drawing/2014/main" val="2961006905"/>
                  </a:ext>
                </a:extLst>
              </a:tr>
              <a:tr h="0">
                <a:tc>
                  <a:txBody>
                    <a:bodyPr/>
                    <a:lstStyle/>
                    <a:p>
                      <a:pPr fontAlgn="base">
                        <a:lnSpc>
                          <a:spcPts val="960"/>
                        </a:lnSpc>
                        <a:spcBef>
                          <a:spcPts val="530"/>
                        </a:spcBef>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Community Christmas Voucher Program</a:t>
                      </a:r>
                      <a:endParaRPr lang="en-CA" sz="18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275,000</a:t>
                      </a:r>
                    </a:p>
                  </a:txBody>
                  <a:tcPr marL="120431" marR="120431" marT="60230" marB="60230"/>
                </a:tc>
                <a:extLst>
                  <a:ext uri="{0D108BD9-81ED-4DB2-BD59-A6C34878D82A}">
                    <a16:rowId xmlns:a16="http://schemas.microsoft.com/office/drawing/2014/main" val="3086638711"/>
                  </a:ext>
                </a:extLst>
              </a:tr>
              <a:tr h="229795">
                <a:tc>
                  <a:txBody>
                    <a:bodyPr/>
                    <a:lstStyle/>
                    <a:p>
                      <a:pPr fontAlgn="base">
                        <a:lnSpc>
                          <a:spcPts val="1005"/>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Culture/Education - Potawatomi Gathering</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34,000</a:t>
                      </a:r>
                    </a:p>
                  </a:txBody>
                  <a:tcPr marL="120431" marR="120431" marT="60230" marB="60230"/>
                </a:tc>
                <a:extLst>
                  <a:ext uri="{0D108BD9-81ED-4DB2-BD59-A6C34878D82A}">
                    <a16:rowId xmlns:a16="http://schemas.microsoft.com/office/drawing/2014/main" val="1459474663"/>
                  </a:ext>
                </a:extLst>
              </a:tr>
              <a:tr h="429860">
                <a:tc>
                  <a:txBody>
                    <a:bodyPr/>
                    <a:lstStyle/>
                    <a:p>
                      <a:pPr fontAlgn="base">
                        <a:lnSpc>
                          <a:spcPts val="980"/>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Culture/Education - Three Fires</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43,000</a:t>
                      </a:r>
                    </a:p>
                  </a:txBody>
                  <a:tcPr marL="120431" marR="120431" marT="60230" marB="60230"/>
                </a:tc>
                <a:extLst>
                  <a:ext uri="{0D108BD9-81ED-4DB2-BD59-A6C34878D82A}">
                    <a16:rowId xmlns:a16="http://schemas.microsoft.com/office/drawing/2014/main" val="401056343"/>
                  </a:ext>
                </a:extLst>
              </a:tr>
              <a:tr h="174530">
                <a:tc>
                  <a:txBody>
                    <a:bodyPr/>
                    <a:lstStyle/>
                    <a:p>
                      <a:pPr fontAlgn="base">
                        <a:lnSpc>
                          <a:spcPts val="1025"/>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Culture - Pow Wow Vendor Fees (payment to assist 29 members with vendor fees)</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4,000</a:t>
                      </a:r>
                    </a:p>
                  </a:txBody>
                  <a:tcPr marL="120431" marR="120431" marT="60230" marB="60230"/>
                </a:tc>
                <a:extLst>
                  <a:ext uri="{0D108BD9-81ED-4DB2-BD59-A6C34878D82A}">
                    <a16:rowId xmlns:a16="http://schemas.microsoft.com/office/drawing/2014/main" val="2017347501"/>
                  </a:ext>
                </a:extLst>
              </a:tr>
              <a:tr h="174530">
                <a:tc>
                  <a:txBody>
                    <a:bodyPr/>
                    <a:lstStyle/>
                    <a:p>
                      <a:pPr fontAlgn="base">
                        <a:lnSpc>
                          <a:spcPts val="1005"/>
                        </a:lnSpc>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Economic Development - Finance Department (funding for 22 small businesses)</a:t>
                      </a:r>
                      <a:endParaRPr lang="en-CA" sz="18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109,855</a:t>
                      </a:r>
                    </a:p>
                  </a:txBody>
                  <a:tcPr marL="120431" marR="120431" marT="60230" marB="60230"/>
                </a:tc>
                <a:extLst>
                  <a:ext uri="{0D108BD9-81ED-4DB2-BD59-A6C34878D82A}">
                    <a16:rowId xmlns:a16="http://schemas.microsoft.com/office/drawing/2014/main" val="2465829367"/>
                  </a:ext>
                </a:extLst>
              </a:tr>
              <a:tr h="357795">
                <a:tc>
                  <a:txBody>
                    <a:bodyPr/>
                    <a:lstStyle/>
                    <a:p>
                      <a:pPr fontAlgn="base">
                        <a:lnSpc>
                          <a:spcPts val="980"/>
                        </a:lnSpc>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Education - Artist Studio &amp; Community Workspace</a:t>
                      </a:r>
                      <a:endParaRPr lang="en-CA" sz="18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40,000</a:t>
                      </a:r>
                    </a:p>
                  </a:txBody>
                  <a:tcPr marL="120431" marR="120431" marT="60230" marB="60230"/>
                </a:tc>
                <a:extLst>
                  <a:ext uri="{0D108BD9-81ED-4DB2-BD59-A6C34878D82A}">
                    <a16:rowId xmlns:a16="http://schemas.microsoft.com/office/drawing/2014/main" val="2784003197"/>
                  </a:ext>
                </a:extLst>
              </a:tr>
              <a:tr h="0">
                <a:tc>
                  <a:txBody>
                    <a:bodyPr/>
                    <a:lstStyle/>
                    <a:p>
                      <a:pPr fontAlgn="base">
                        <a:lnSpc>
                          <a:spcPts val="1025"/>
                        </a:lnSpc>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Education - Musicfest Vancouver Travel Support</a:t>
                      </a:r>
                      <a:endParaRPr lang="en-CA" sz="18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1,250</a:t>
                      </a:r>
                    </a:p>
                  </a:txBody>
                  <a:tcPr marL="120431" marR="120431" marT="60230" marB="60230"/>
                </a:tc>
                <a:extLst>
                  <a:ext uri="{0D108BD9-81ED-4DB2-BD59-A6C34878D82A}">
                    <a16:rowId xmlns:a16="http://schemas.microsoft.com/office/drawing/2014/main" val="3164840030"/>
                  </a:ext>
                </a:extLst>
              </a:tr>
              <a:tr h="229795">
                <a:tc>
                  <a:txBody>
                    <a:bodyPr/>
                    <a:lstStyle/>
                    <a:p>
                      <a:pPr fontAlgn="base">
                        <a:lnSpc>
                          <a:spcPts val="1005"/>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Education - Watchkeeping Mate Licence</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3,227</a:t>
                      </a:r>
                    </a:p>
                  </a:txBody>
                  <a:tcPr marL="120431" marR="120431" marT="60230" marB="60230"/>
                </a:tc>
                <a:extLst>
                  <a:ext uri="{0D108BD9-81ED-4DB2-BD59-A6C34878D82A}">
                    <a16:rowId xmlns:a16="http://schemas.microsoft.com/office/drawing/2014/main" val="1800789761"/>
                  </a:ext>
                </a:extLst>
              </a:tr>
              <a:tr h="0">
                <a:tc>
                  <a:txBody>
                    <a:bodyPr/>
                    <a:lstStyle/>
                    <a:p>
                      <a:pPr fontAlgn="base">
                        <a:lnSpc>
                          <a:spcPts val="980"/>
                        </a:lnSpc>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Electric Porch Lift</a:t>
                      </a:r>
                      <a:endParaRPr lang="en-CA" sz="18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8,565</a:t>
                      </a:r>
                    </a:p>
                  </a:txBody>
                  <a:tcPr marL="120431" marR="120431" marT="60230" marB="60230"/>
                </a:tc>
                <a:extLst>
                  <a:ext uri="{0D108BD9-81ED-4DB2-BD59-A6C34878D82A}">
                    <a16:rowId xmlns:a16="http://schemas.microsoft.com/office/drawing/2014/main" val="1258596158"/>
                  </a:ext>
                </a:extLst>
              </a:tr>
              <a:tr h="232707">
                <a:tc>
                  <a:txBody>
                    <a:bodyPr/>
                    <a:lstStyle/>
                    <a:p>
                      <a:pPr fontAlgn="base">
                        <a:lnSpc>
                          <a:spcPts val="1030"/>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Generator</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17,611</a:t>
                      </a:r>
                    </a:p>
                  </a:txBody>
                  <a:tcPr marL="120431" marR="120431" marT="60230" marB="60230"/>
                </a:tc>
                <a:extLst>
                  <a:ext uri="{0D108BD9-81ED-4DB2-BD59-A6C34878D82A}">
                    <a16:rowId xmlns:a16="http://schemas.microsoft.com/office/drawing/2014/main" val="4154149447"/>
                  </a:ext>
                </a:extLst>
              </a:tr>
              <a:tr h="0">
                <a:tc>
                  <a:txBody>
                    <a:bodyPr/>
                    <a:lstStyle/>
                    <a:p>
                      <a:pPr fontAlgn="base">
                        <a:lnSpc>
                          <a:spcPts val="980"/>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Hockey Costs</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3,977</a:t>
                      </a:r>
                    </a:p>
                  </a:txBody>
                  <a:tcPr marL="120431" marR="120431" marT="60230" marB="60230"/>
                </a:tc>
                <a:extLst>
                  <a:ext uri="{0D108BD9-81ED-4DB2-BD59-A6C34878D82A}">
                    <a16:rowId xmlns:a16="http://schemas.microsoft.com/office/drawing/2014/main" val="107064263"/>
                  </a:ext>
                </a:extLst>
              </a:tr>
              <a:tr h="279248">
                <a:tc>
                  <a:txBody>
                    <a:bodyPr/>
                    <a:lstStyle/>
                    <a:p>
                      <a:pPr fontAlgn="base">
                        <a:lnSpc>
                          <a:spcPts val="960"/>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Hockey Fees</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2,000</a:t>
                      </a:r>
                    </a:p>
                  </a:txBody>
                  <a:tcPr marL="120431" marR="120431" marT="60230" marB="60230"/>
                </a:tc>
                <a:extLst>
                  <a:ext uri="{0D108BD9-81ED-4DB2-BD59-A6C34878D82A}">
                    <a16:rowId xmlns:a16="http://schemas.microsoft.com/office/drawing/2014/main" val="4014498276"/>
                  </a:ext>
                </a:extLst>
              </a:tr>
              <a:tr h="209436">
                <a:tc>
                  <a:txBody>
                    <a:bodyPr/>
                    <a:lstStyle/>
                    <a:p>
                      <a:pPr fontAlgn="base">
                        <a:lnSpc>
                          <a:spcPts val="955"/>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Personal Greenhouse</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2,000</a:t>
                      </a:r>
                    </a:p>
                  </a:txBody>
                  <a:tcPr marL="120431" marR="120431" marT="60230" marB="60230"/>
                </a:tc>
                <a:extLst>
                  <a:ext uri="{0D108BD9-81ED-4DB2-BD59-A6C34878D82A}">
                    <a16:rowId xmlns:a16="http://schemas.microsoft.com/office/drawing/2014/main" val="4141293668"/>
                  </a:ext>
                </a:extLst>
              </a:tr>
              <a:tr h="0">
                <a:tc>
                  <a:txBody>
                    <a:bodyPr/>
                    <a:lstStyle/>
                    <a:p>
                      <a:pPr fontAlgn="base">
                        <a:lnSpc>
                          <a:spcPts val="1000"/>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Reggae Reconciliation Concert</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20,000</a:t>
                      </a:r>
                    </a:p>
                  </a:txBody>
                  <a:tcPr marL="120431" marR="120431" marT="60230" marB="60230"/>
                </a:tc>
                <a:extLst>
                  <a:ext uri="{0D108BD9-81ED-4DB2-BD59-A6C34878D82A}">
                    <a16:rowId xmlns:a16="http://schemas.microsoft.com/office/drawing/2014/main" val="649548214"/>
                  </a:ext>
                </a:extLst>
              </a:tr>
              <a:tr h="0">
                <a:tc>
                  <a:txBody>
                    <a:bodyPr/>
                    <a:lstStyle/>
                    <a:p>
                      <a:pPr fontAlgn="base">
                        <a:lnSpc>
                          <a:spcPts val="980"/>
                        </a:lnSpc>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Safety Support</a:t>
                      </a:r>
                      <a:endParaRPr lang="en-CA" sz="1800">
                        <a:effectLst/>
                        <a:latin typeface="Times New Roman" panose="02020603050405020304" pitchFamily="18" charset="0"/>
                        <a:ea typeface="PMingLiU" panose="02020500000000000000" pitchFamily="18" charset="-120"/>
                      </a:endParaRPr>
                    </a:p>
                  </a:txBody>
                  <a:tcPr marL="0" marR="0" marT="0" marB="0" anchor="ctr"/>
                </a:tc>
                <a:tc>
                  <a:txBody>
                    <a:bodyPr/>
                    <a:lstStyle/>
                    <a:p>
                      <a:pPr algn="ctr"/>
                      <a:r>
                        <a:rPr lang="en-CA" sz="1400" dirty="0"/>
                        <a:t>2,500</a:t>
                      </a:r>
                    </a:p>
                  </a:txBody>
                  <a:tcPr marL="120431" marR="120431" marT="60230" marB="60230"/>
                </a:tc>
                <a:extLst>
                  <a:ext uri="{0D108BD9-81ED-4DB2-BD59-A6C34878D82A}">
                    <a16:rowId xmlns:a16="http://schemas.microsoft.com/office/drawing/2014/main" val="4049417325"/>
                  </a:ext>
                </a:extLst>
              </a:tr>
              <a:tr h="357795">
                <a:tc>
                  <a:txBody>
                    <a:bodyPr/>
                    <a:lstStyle/>
                    <a:p>
                      <a:pPr fontAlgn="base">
                        <a:lnSpc>
                          <a:spcPts val="1005"/>
                        </a:lnSpc>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Health - Yoga Instructor Training</a:t>
                      </a:r>
                    </a:p>
                  </a:txBody>
                  <a:tcPr marL="0" marR="0" marT="0" marB="0" anchor="ctr"/>
                </a:tc>
                <a:tc>
                  <a:txBody>
                    <a:bodyPr/>
                    <a:lstStyle/>
                    <a:p>
                      <a:pPr algn="ctr"/>
                      <a:r>
                        <a:rPr lang="en-CA" sz="1400" dirty="0"/>
                        <a:t>2,000</a:t>
                      </a:r>
                    </a:p>
                  </a:txBody>
                  <a:tcPr marL="120431" marR="120431" marT="60230" marB="60230"/>
                </a:tc>
                <a:extLst>
                  <a:ext uri="{0D108BD9-81ED-4DB2-BD59-A6C34878D82A}">
                    <a16:rowId xmlns:a16="http://schemas.microsoft.com/office/drawing/2014/main" val="478646302"/>
                  </a:ext>
                </a:extLst>
              </a:tr>
              <a:tr h="0">
                <a:tc gridSpan="2">
                  <a:txBody>
                    <a:bodyPr/>
                    <a:lstStyle/>
                    <a:p>
                      <a:endParaRPr lang="en-CA" sz="200" dirty="0"/>
                    </a:p>
                  </a:txBody>
                  <a:tcPr marL="120431" marR="120431" marT="60230" marB="60230"/>
                </a:tc>
                <a:tc hMerge="1">
                  <a:txBody>
                    <a:bodyPr/>
                    <a:lstStyle/>
                    <a:p>
                      <a:pPr algn="ctr"/>
                      <a:endParaRPr lang="en-CA" sz="1400" dirty="0"/>
                    </a:p>
                  </a:txBody>
                  <a:tcPr marL="120431" marR="120431" marT="60230" marB="60230"/>
                </a:tc>
                <a:extLst>
                  <a:ext uri="{0D108BD9-81ED-4DB2-BD59-A6C34878D82A}">
                    <a16:rowId xmlns:a16="http://schemas.microsoft.com/office/drawing/2014/main" val="3679198634"/>
                  </a:ext>
                </a:extLst>
              </a:tr>
              <a:tr h="453213">
                <a:tc>
                  <a:txBody>
                    <a:bodyPr/>
                    <a:lstStyle/>
                    <a:p>
                      <a:r>
                        <a:rPr lang="en-CA" sz="1400" b="1" dirty="0"/>
                        <a:t>Total (2023)</a:t>
                      </a:r>
                    </a:p>
                  </a:txBody>
                  <a:tcPr marL="120431" marR="120431" marT="60230" marB="60230"/>
                </a:tc>
                <a:tc>
                  <a:txBody>
                    <a:bodyPr/>
                    <a:lstStyle/>
                    <a:p>
                      <a:pPr algn="ctr"/>
                      <a:r>
                        <a:rPr lang="en-CA" sz="1400" b="1" dirty="0"/>
                        <a:t>$568,985</a:t>
                      </a:r>
                    </a:p>
                  </a:txBody>
                  <a:tcPr marL="120431" marR="120431" marT="60230" marB="60230"/>
                </a:tc>
                <a:extLst>
                  <a:ext uri="{0D108BD9-81ED-4DB2-BD59-A6C34878D82A}">
                    <a16:rowId xmlns:a16="http://schemas.microsoft.com/office/drawing/2014/main" val="1812941200"/>
                  </a:ext>
                </a:extLst>
              </a:tr>
            </a:tbl>
          </a:graphicData>
        </a:graphic>
      </p:graphicFrame>
    </p:spTree>
    <p:extLst>
      <p:ext uri="{BB962C8B-B14F-4D97-AF65-F5344CB8AC3E}">
        <p14:creationId xmlns:p14="http://schemas.microsoft.com/office/powerpoint/2010/main" val="383503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a:xfrm>
            <a:off x="628340" y="152400"/>
            <a:ext cx="10877859" cy="1371600"/>
          </a:xfrm>
        </p:spPr>
        <p:txBody>
          <a:bodyPr/>
          <a:lstStyle/>
          <a:p>
            <a:r>
              <a:rPr lang="en-US" altLang="en-US" dirty="0"/>
              <a:t>Approved Projects</a:t>
            </a:r>
            <a:endParaRPr lang="en-CA" dirty="0"/>
          </a:p>
        </p:txBody>
      </p:sp>
      <p:pic>
        <p:nvPicPr>
          <p:cNvPr id="3" name="Picture 2">
            <a:extLst>
              <a:ext uri="{FF2B5EF4-FFF2-40B4-BE49-F238E27FC236}">
                <a16:creationId xmlns:a16="http://schemas.microsoft.com/office/drawing/2014/main" id="{DE88A535-A675-644C-8FCD-F6CB4623030F}"/>
              </a:ext>
            </a:extLst>
          </p:cNvPr>
          <p:cNvPicPr>
            <a:picLocks noChangeAspect="1"/>
          </p:cNvPicPr>
          <p:nvPr/>
        </p:nvPicPr>
        <p:blipFill>
          <a:blip r:embed="rId2"/>
          <a:stretch>
            <a:fillRect/>
          </a:stretch>
        </p:blipFill>
        <p:spPr>
          <a:xfrm>
            <a:off x="2895599" y="1371600"/>
            <a:ext cx="8766887" cy="5257800"/>
          </a:xfrm>
          <a:prstGeom prst="rect">
            <a:avLst/>
          </a:prstGeom>
        </p:spPr>
      </p:pic>
    </p:spTree>
    <p:extLst>
      <p:ext uri="{BB962C8B-B14F-4D97-AF65-F5344CB8AC3E}">
        <p14:creationId xmlns:p14="http://schemas.microsoft.com/office/powerpoint/2010/main" val="151658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CA" dirty="0"/>
              <a:t>Assets</a:t>
            </a:r>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p:txBody>
          <a:bodyPr/>
          <a:lstStyle/>
          <a:p>
            <a:r>
              <a:rPr lang="en-US" altLang="en-US" dirty="0"/>
              <a:t>Definition - Things that ENNET owns or has owing to ENNET that provide economic benefits</a:t>
            </a:r>
          </a:p>
          <a:p>
            <a:pPr lvl="1"/>
            <a:r>
              <a:rPr lang="en-US" altLang="en-US" dirty="0"/>
              <a:t>Cash</a:t>
            </a:r>
          </a:p>
          <a:p>
            <a:pPr lvl="1"/>
            <a:r>
              <a:rPr lang="en-US" altLang="en-US" dirty="0"/>
              <a:t>Investments</a:t>
            </a:r>
          </a:p>
          <a:p>
            <a:pPr lvl="1"/>
            <a:r>
              <a:rPr lang="en-US" altLang="en-US" dirty="0"/>
              <a:t>Accrued investment income receivable (Accounts Receivable) </a:t>
            </a:r>
          </a:p>
          <a:p>
            <a:endParaRPr lang="en-CA" dirty="0"/>
          </a:p>
        </p:txBody>
      </p:sp>
    </p:spTree>
    <p:extLst>
      <p:ext uri="{BB962C8B-B14F-4D97-AF65-F5344CB8AC3E}">
        <p14:creationId xmlns:p14="http://schemas.microsoft.com/office/powerpoint/2010/main" val="196571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33E3A-FAD7-371E-B6A0-4E37C23D42F5}"/>
              </a:ext>
            </a:extLst>
          </p:cNvPr>
          <p:cNvPicPr>
            <a:picLocks noChangeAspect="1"/>
          </p:cNvPicPr>
          <p:nvPr/>
        </p:nvPicPr>
        <p:blipFill>
          <a:blip r:embed="rId2"/>
          <a:stretch>
            <a:fillRect/>
          </a:stretch>
        </p:blipFill>
        <p:spPr>
          <a:xfrm>
            <a:off x="1108959" y="1524000"/>
            <a:ext cx="12412481" cy="5579015"/>
          </a:xfrm>
          <a:prstGeom prst="rect">
            <a:avLst/>
          </a:prstGeom>
        </p:spPr>
      </p:pic>
    </p:spTree>
    <p:extLst>
      <p:ext uri="{BB962C8B-B14F-4D97-AF65-F5344CB8AC3E}">
        <p14:creationId xmlns:p14="http://schemas.microsoft.com/office/powerpoint/2010/main" val="270029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Trust Equity</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p:txBody>
          <a:bodyPr/>
          <a:lstStyle/>
          <a:p>
            <a:r>
              <a:rPr lang="en-US" altLang="en-US" dirty="0"/>
              <a:t>Definition - Everything that ENNET owns LESS what ENNET owes (unspent wealth)</a:t>
            </a:r>
          </a:p>
          <a:p>
            <a:pPr lvl="1"/>
            <a:r>
              <a:rPr lang="en-US" altLang="en-US" dirty="0"/>
              <a:t>Accumulated operating surplus</a:t>
            </a:r>
          </a:p>
          <a:p>
            <a:pPr lvl="1"/>
            <a:r>
              <a:rPr lang="en-US" altLang="en-US" dirty="0"/>
              <a:t>Accumulated remeasurement gains</a:t>
            </a:r>
          </a:p>
          <a:p>
            <a:endParaRPr lang="en-CA" dirty="0"/>
          </a:p>
        </p:txBody>
      </p:sp>
    </p:spTree>
    <p:extLst>
      <p:ext uri="{BB962C8B-B14F-4D97-AF65-F5344CB8AC3E}">
        <p14:creationId xmlns:p14="http://schemas.microsoft.com/office/powerpoint/2010/main" val="354285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Trust Equity</a:t>
            </a:r>
            <a:endParaRPr lang="en-CA" dirty="0"/>
          </a:p>
        </p:txBody>
      </p:sp>
      <p:pic>
        <p:nvPicPr>
          <p:cNvPr id="3" name="Picture 2">
            <a:extLst>
              <a:ext uri="{FF2B5EF4-FFF2-40B4-BE49-F238E27FC236}">
                <a16:creationId xmlns:a16="http://schemas.microsoft.com/office/drawing/2014/main" id="{77E56B47-9027-EE56-A248-CF83F6385667}"/>
              </a:ext>
            </a:extLst>
          </p:cNvPr>
          <p:cNvPicPr>
            <a:picLocks noChangeAspect="1"/>
          </p:cNvPicPr>
          <p:nvPr/>
        </p:nvPicPr>
        <p:blipFill>
          <a:blip r:embed="rId2"/>
          <a:stretch>
            <a:fillRect/>
          </a:stretch>
        </p:blipFill>
        <p:spPr>
          <a:xfrm>
            <a:off x="2362200" y="1600200"/>
            <a:ext cx="10210800" cy="6137343"/>
          </a:xfrm>
          <a:prstGeom prst="rect">
            <a:avLst/>
          </a:prstGeom>
        </p:spPr>
      </p:pic>
    </p:spTree>
    <p:extLst>
      <p:ext uri="{BB962C8B-B14F-4D97-AF65-F5344CB8AC3E}">
        <p14:creationId xmlns:p14="http://schemas.microsoft.com/office/powerpoint/2010/main" val="241998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C9ED45-70DD-4139-BD6A-3E85AF47CA93}"/>
              </a:ext>
            </a:extLst>
          </p:cNvPr>
          <p:cNvSpPr/>
          <p:nvPr/>
        </p:nvSpPr>
        <p:spPr>
          <a:xfrm>
            <a:off x="2781300" y="3657600"/>
            <a:ext cx="9067800" cy="19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6709C055-4679-4C9D-8958-922037DBD402}"/>
              </a:ext>
            </a:extLst>
          </p:cNvPr>
          <p:cNvSpPr/>
          <p:nvPr/>
        </p:nvSpPr>
        <p:spPr>
          <a:xfrm>
            <a:off x="3962400" y="2819400"/>
            <a:ext cx="6705600" cy="1173684"/>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latin typeface="Arial" pitchFamily="34" charset="0"/>
              <a:cs typeface="Arial" pitchFamily="34" charset="0"/>
            </a:endParaRPr>
          </a:p>
        </p:txBody>
      </p:sp>
      <p:sp>
        <p:nvSpPr>
          <p:cNvPr id="4" name="TextBox 3">
            <a:extLst>
              <a:ext uri="{FF2B5EF4-FFF2-40B4-BE49-F238E27FC236}">
                <a16:creationId xmlns:a16="http://schemas.microsoft.com/office/drawing/2014/main" id="{F5E295FB-3959-4613-A8D1-00559C0DC05A}"/>
              </a:ext>
            </a:extLst>
          </p:cNvPr>
          <p:cNvSpPr txBox="1"/>
          <p:nvPr/>
        </p:nvSpPr>
        <p:spPr>
          <a:xfrm>
            <a:off x="4076700" y="2968442"/>
            <a:ext cx="6477000" cy="830997"/>
          </a:xfrm>
          <a:prstGeom prst="rect">
            <a:avLst/>
          </a:prstGeom>
          <a:noFill/>
        </p:spPr>
        <p:txBody>
          <a:bodyPr wrap="square" rtlCol="0">
            <a:spAutoFit/>
          </a:bodyPr>
          <a:lstStyle/>
          <a:p>
            <a:pPr algn="ctr"/>
            <a:r>
              <a:rPr lang="en-CA" sz="4800" b="1" dirty="0">
                <a:solidFill>
                  <a:schemeClr val="bg1"/>
                </a:solidFill>
              </a:rPr>
              <a:t>Questions?</a:t>
            </a:r>
          </a:p>
        </p:txBody>
      </p:sp>
      <p:sp>
        <p:nvSpPr>
          <p:cNvPr id="6" name="TextBox 5">
            <a:extLst>
              <a:ext uri="{FF2B5EF4-FFF2-40B4-BE49-F238E27FC236}">
                <a16:creationId xmlns:a16="http://schemas.microsoft.com/office/drawing/2014/main" id="{9319EA14-B159-42E3-B8F3-966605C24B90}"/>
              </a:ext>
            </a:extLst>
          </p:cNvPr>
          <p:cNvSpPr txBox="1"/>
          <p:nvPr/>
        </p:nvSpPr>
        <p:spPr>
          <a:xfrm>
            <a:off x="6057900" y="4201298"/>
            <a:ext cx="4495800" cy="2031325"/>
          </a:xfrm>
          <a:prstGeom prst="rect">
            <a:avLst/>
          </a:prstGeom>
          <a:noFill/>
        </p:spPr>
        <p:txBody>
          <a:bodyPr wrap="square" rtlCol="0">
            <a:spAutoFit/>
          </a:bodyPr>
          <a:lstStyle/>
          <a:p>
            <a:pPr>
              <a:spcBef>
                <a:spcPct val="0"/>
              </a:spcBef>
              <a:buFontTx/>
              <a:buNone/>
            </a:pPr>
            <a:r>
              <a:rPr lang="en-CA" altLang="en-US" sz="1800" dirty="0"/>
              <a:t>Darren Rennie, CPA, CA</a:t>
            </a:r>
          </a:p>
          <a:p>
            <a:pPr>
              <a:spcBef>
                <a:spcPct val="0"/>
              </a:spcBef>
              <a:buFontTx/>
              <a:buNone/>
            </a:pPr>
            <a:r>
              <a:rPr lang="en-CA" altLang="en-US" sz="1800" dirty="0"/>
              <a:t>Partner</a:t>
            </a:r>
          </a:p>
          <a:p>
            <a:pPr>
              <a:spcBef>
                <a:spcPct val="0"/>
              </a:spcBef>
              <a:buFontTx/>
              <a:buNone/>
            </a:pPr>
            <a:r>
              <a:rPr lang="en-CA" altLang="en-US" sz="1800" dirty="0">
                <a:hlinkClick r:id="rId2"/>
              </a:rPr>
              <a:t>darren.rennie@mnp.ca</a:t>
            </a:r>
            <a:endParaRPr lang="en-CA" altLang="en-US" sz="1800" dirty="0"/>
          </a:p>
          <a:p>
            <a:pPr>
              <a:spcBef>
                <a:spcPct val="0"/>
              </a:spcBef>
              <a:buFontTx/>
              <a:buNone/>
            </a:pPr>
            <a:r>
              <a:rPr lang="en-CA" altLang="en-US" sz="1800" dirty="0"/>
              <a:t>519.772.2980</a:t>
            </a:r>
          </a:p>
          <a:p>
            <a:pPr>
              <a:spcBef>
                <a:spcPct val="0"/>
              </a:spcBef>
              <a:buFontTx/>
              <a:buNone/>
            </a:pPr>
            <a:endParaRPr lang="en-CA" altLang="en-US" sz="1800" dirty="0"/>
          </a:p>
          <a:p>
            <a:pPr>
              <a:spcBef>
                <a:spcPct val="0"/>
              </a:spcBef>
              <a:buFontTx/>
              <a:buNone/>
            </a:pPr>
            <a:endParaRPr lang="en-CA" altLang="en-US" sz="1800" dirty="0"/>
          </a:p>
          <a:p>
            <a:pPr algn="ctr"/>
            <a:endParaRPr lang="en-CA" sz="1800" dirty="0">
              <a:solidFill>
                <a:schemeClr val="tx1"/>
              </a:solidFill>
            </a:endParaRPr>
          </a:p>
        </p:txBody>
      </p:sp>
    </p:spTree>
    <p:extLst>
      <p:ext uri="{BB962C8B-B14F-4D97-AF65-F5344CB8AC3E}">
        <p14:creationId xmlns:p14="http://schemas.microsoft.com/office/powerpoint/2010/main" val="6298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3FB410-868E-4EAA-ABC7-317F3A5AE359}"/>
              </a:ext>
            </a:extLst>
          </p:cNvPr>
          <p:cNvSpPr>
            <a:spLocks noGrp="1"/>
          </p:cNvSpPr>
          <p:nvPr>
            <p:ph type="title"/>
          </p:nvPr>
        </p:nvSpPr>
        <p:spPr/>
        <p:txBody>
          <a:bodyPr/>
          <a:lstStyle/>
          <a:p>
            <a:r>
              <a:rPr lang="en-CA" dirty="0"/>
              <a:t>Agenda</a:t>
            </a:r>
          </a:p>
        </p:txBody>
      </p:sp>
      <p:sp>
        <p:nvSpPr>
          <p:cNvPr id="11" name="Text Placeholder 2">
            <a:extLst>
              <a:ext uri="{FF2B5EF4-FFF2-40B4-BE49-F238E27FC236}">
                <a16:creationId xmlns:a16="http://schemas.microsoft.com/office/drawing/2014/main" id="{B61CB0DF-1CA9-4E1C-AAB7-3C8E401B650C}"/>
              </a:ext>
            </a:extLst>
          </p:cNvPr>
          <p:cNvSpPr>
            <a:spLocks noGrp="1"/>
          </p:cNvSpPr>
          <p:nvPr>
            <p:ph idx="1"/>
          </p:nvPr>
        </p:nvSpPr>
        <p:spPr>
          <a:xfrm>
            <a:off x="657070" y="1524000"/>
            <a:ext cx="13316259" cy="2819400"/>
          </a:xfrm>
          <a:prstGeom prst="rect">
            <a:avLst/>
          </a:prstGeom>
        </p:spPr>
        <p:txBody>
          <a:bodyPr vert="horz" lIns="91440" tIns="45720" rIns="91440" bIns="45720" rtlCol="0">
            <a:normAutofit/>
          </a:bodyPr>
          <a:lstStyle/>
          <a:p>
            <a:r>
              <a:rPr lang="en-US" altLang="en-US" b="0" dirty="0"/>
              <a:t>Management and Trustee Responsibility’s</a:t>
            </a:r>
          </a:p>
          <a:p>
            <a:r>
              <a:rPr lang="en-US" altLang="en-US" b="0" dirty="0"/>
              <a:t>Auditor Responsibility</a:t>
            </a:r>
          </a:p>
          <a:p>
            <a:r>
              <a:rPr lang="en-US" altLang="en-US" b="0" dirty="0"/>
              <a:t>Audit Opinion</a:t>
            </a:r>
          </a:p>
          <a:p>
            <a:r>
              <a:rPr lang="en-US" altLang="en-US" b="0" dirty="0"/>
              <a:t>Financial Results and Highlights</a:t>
            </a:r>
          </a:p>
          <a:p>
            <a:pPr lvl="0"/>
            <a:endParaRPr lang="en-CA" b="0" dirty="0"/>
          </a:p>
        </p:txBody>
      </p:sp>
    </p:spTree>
    <p:extLst>
      <p:ext uri="{BB962C8B-B14F-4D97-AF65-F5344CB8AC3E}">
        <p14:creationId xmlns:p14="http://schemas.microsoft.com/office/powerpoint/2010/main" val="327252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Management and Trustee Responsibility</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457200" y="1600200"/>
            <a:ext cx="13316259" cy="4724400"/>
          </a:xfrm>
        </p:spPr>
        <p:txBody>
          <a:bodyPr>
            <a:normAutofit lnSpcReduction="10000"/>
          </a:bodyPr>
          <a:lstStyle/>
          <a:p>
            <a:r>
              <a:rPr lang="en-US" altLang="en-US" dirty="0"/>
              <a:t>Operating the Trust, including appointing investment managers</a:t>
            </a:r>
          </a:p>
          <a:p>
            <a:r>
              <a:rPr lang="en-US" altLang="en-US" dirty="0"/>
              <a:t>Financial statements</a:t>
            </a:r>
          </a:p>
          <a:p>
            <a:pPr lvl="1"/>
            <a:r>
              <a:rPr lang="en-US" altLang="en-US" dirty="0"/>
              <a:t>Present and prepare in accordance with PSAS (Canadian Public Sector Accounting Standards)</a:t>
            </a:r>
          </a:p>
          <a:p>
            <a:r>
              <a:rPr lang="en-US" altLang="en-US" dirty="0"/>
              <a:t>Design and maintain accounting system and internal controls to </a:t>
            </a:r>
          </a:p>
          <a:p>
            <a:pPr lvl="1"/>
            <a:r>
              <a:rPr lang="en-US" altLang="en-US" dirty="0"/>
              <a:t>Ensure transactions are authorized</a:t>
            </a:r>
          </a:p>
          <a:p>
            <a:pPr lvl="1"/>
            <a:r>
              <a:rPr lang="en-US" altLang="en-US" dirty="0"/>
              <a:t>Safeguard assets</a:t>
            </a:r>
          </a:p>
          <a:p>
            <a:pPr lvl="1"/>
            <a:r>
              <a:rPr lang="en-US" altLang="en-US" dirty="0"/>
              <a:t>Properly maintain financial records</a:t>
            </a:r>
          </a:p>
          <a:p>
            <a:r>
              <a:rPr lang="en-US" altLang="en-US" dirty="0"/>
              <a:t>Trustee’s approve the financial statements</a:t>
            </a:r>
          </a:p>
          <a:p>
            <a:r>
              <a:rPr lang="en-US" altLang="en-US" dirty="0"/>
              <a:t>Trustee’s appoint the external auditor</a:t>
            </a:r>
          </a:p>
          <a:p>
            <a:pPr lvl="1"/>
            <a:r>
              <a:rPr lang="en-US" altLang="en-US" dirty="0"/>
              <a:t>Give full and free access to information</a:t>
            </a:r>
          </a:p>
          <a:p>
            <a:pPr lvl="1"/>
            <a:endParaRPr lang="en-US" altLang="en-US" dirty="0"/>
          </a:p>
          <a:p>
            <a:endParaRPr lang="en-US" altLang="en-US" dirty="0"/>
          </a:p>
          <a:p>
            <a:endParaRPr lang="en-CA" dirty="0"/>
          </a:p>
        </p:txBody>
      </p:sp>
    </p:spTree>
    <p:extLst>
      <p:ext uri="{BB962C8B-B14F-4D97-AF65-F5344CB8AC3E}">
        <p14:creationId xmlns:p14="http://schemas.microsoft.com/office/powerpoint/2010/main" val="82374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Auditor Responsibility (MNP)</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85801" y="1752600"/>
            <a:ext cx="13316259" cy="4724400"/>
          </a:xfrm>
        </p:spPr>
        <p:txBody>
          <a:bodyPr>
            <a:normAutofit fontScale="77500" lnSpcReduction="20000"/>
          </a:bodyPr>
          <a:lstStyle/>
          <a:p>
            <a:r>
              <a:rPr lang="en-US" altLang="en-US" dirty="0"/>
              <a:t>MNP is NOT involved in investment decisions, or managing the Trust</a:t>
            </a:r>
          </a:p>
          <a:p>
            <a:pPr marL="0" indent="0">
              <a:buNone/>
            </a:pPr>
            <a:endParaRPr lang="en-US" altLang="en-US" dirty="0"/>
          </a:p>
          <a:p>
            <a:r>
              <a:rPr lang="en-US" altLang="en-US" dirty="0"/>
              <a:t>MNP’s role is to express an audit opinion on the financial statements </a:t>
            </a:r>
          </a:p>
          <a:p>
            <a:endParaRPr lang="en-US" altLang="en-US" dirty="0"/>
          </a:p>
          <a:p>
            <a:r>
              <a:rPr lang="en-US" altLang="en-US" dirty="0"/>
              <a:t>We provide an independent assessment to provide comfort that the Trust’s financial position and performance is being reported correctly and is adhering to the Trust agreement</a:t>
            </a:r>
          </a:p>
          <a:p>
            <a:endParaRPr lang="en-US" altLang="en-US" dirty="0"/>
          </a:p>
          <a:p>
            <a:r>
              <a:rPr lang="en-US" altLang="en-US" dirty="0"/>
              <a:t>Follow Canadian GAAS (Generally Accepted Auditing Standards)</a:t>
            </a:r>
          </a:p>
          <a:p>
            <a:pPr lvl="1"/>
            <a:r>
              <a:rPr lang="en-US" altLang="en-US" dirty="0"/>
              <a:t>Regulatory set of standards that outlines consistency and expectations for best practice in Canadian audits</a:t>
            </a:r>
          </a:p>
          <a:p>
            <a:pPr lvl="1"/>
            <a:r>
              <a:rPr lang="en-US" altLang="en-US" dirty="0"/>
              <a:t>Comply with ethical standards and properly plan and perform audit</a:t>
            </a:r>
          </a:p>
          <a:p>
            <a:pPr lvl="1"/>
            <a:endParaRPr lang="en-US" altLang="en-US" dirty="0"/>
          </a:p>
          <a:p>
            <a:r>
              <a:rPr lang="en-US" altLang="en-US" dirty="0"/>
              <a:t>Assess risk areas and internal controls</a:t>
            </a:r>
          </a:p>
          <a:p>
            <a:endParaRPr lang="en-US" altLang="en-US" dirty="0"/>
          </a:p>
          <a:p>
            <a:r>
              <a:rPr lang="en-US" altLang="en-US" dirty="0"/>
              <a:t>Examine on a test basis</a:t>
            </a:r>
          </a:p>
          <a:p>
            <a:endParaRPr lang="en-CA" dirty="0"/>
          </a:p>
        </p:txBody>
      </p:sp>
    </p:spTree>
    <p:extLst>
      <p:ext uri="{BB962C8B-B14F-4D97-AF65-F5344CB8AC3E}">
        <p14:creationId xmlns:p14="http://schemas.microsoft.com/office/powerpoint/2010/main" val="347085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Auditor Opinions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27444" y="1828800"/>
            <a:ext cx="13316259" cy="4724400"/>
          </a:xfrm>
        </p:spPr>
        <p:txBody>
          <a:bodyPr/>
          <a:lstStyle/>
          <a:p>
            <a:r>
              <a:rPr lang="en-US" altLang="en-US" dirty="0"/>
              <a:t>For December 31, 2023 – MNP provided an ‘unqualified’ or ‘clean’ audit report on the financial statements</a:t>
            </a:r>
          </a:p>
          <a:p>
            <a:endParaRPr lang="en-US" altLang="en-US" i="1" dirty="0"/>
          </a:p>
          <a:p>
            <a:r>
              <a:rPr lang="en-US" altLang="en-US" i="1" dirty="0"/>
              <a:t>In our opinion, the financial statements present fairly, in all material respects, the financial position of </a:t>
            </a:r>
            <a:r>
              <a:rPr lang="en-US" altLang="en-US" i="1" dirty="0" err="1"/>
              <a:t>Edkaagmik</a:t>
            </a:r>
            <a:r>
              <a:rPr lang="en-US" altLang="en-US" i="1" dirty="0"/>
              <a:t> </a:t>
            </a:r>
            <a:r>
              <a:rPr lang="en-US" altLang="en-US" i="1" dirty="0" err="1"/>
              <a:t>Nbiizh</a:t>
            </a:r>
            <a:r>
              <a:rPr lang="en-US" altLang="en-US" i="1" dirty="0"/>
              <a:t> </a:t>
            </a:r>
            <a:r>
              <a:rPr lang="en-US" altLang="en-US" i="1" dirty="0" err="1"/>
              <a:t>Neyaashiinigamiingninwag</a:t>
            </a:r>
            <a:r>
              <a:rPr lang="en-US" altLang="en-US" i="1" dirty="0"/>
              <a:t> </a:t>
            </a:r>
            <a:r>
              <a:rPr lang="en-US" altLang="en-US" i="1" dirty="0" err="1"/>
              <a:t>Edbendaagzijig</a:t>
            </a:r>
            <a:r>
              <a:rPr lang="en-US" altLang="en-US" i="1" dirty="0"/>
              <a:t> Trust as at December 31, 2023 and the results of its operations and accumulated surplus, remeasurement gains and changes in financial position for the year then ended in accordance with Canadian public sector accounting standards</a:t>
            </a:r>
          </a:p>
          <a:p>
            <a:endParaRPr lang="en-CA" dirty="0"/>
          </a:p>
        </p:txBody>
      </p:sp>
    </p:spTree>
    <p:extLst>
      <p:ext uri="{BB962C8B-B14F-4D97-AF65-F5344CB8AC3E}">
        <p14:creationId xmlns:p14="http://schemas.microsoft.com/office/powerpoint/2010/main" val="199070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Revenues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618479" y="1905000"/>
            <a:ext cx="13316259" cy="4724400"/>
          </a:xfrm>
        </p:spPr>
        <p:txBody>
          <a:bodyPr/>
          <a:lstStyle/>
          <a:p>
            <a:pPr>
              <a:lnSpc>
                <a:spcPct val="90000"/>
              </a:lnSpc>
            </a:pPr>
            <a:r>
              <a:rPr lang="en-US" altLang="en-US" dirty="0"/>
              <a:t>Includes all money received or receivable by ENNET</a:t>
            </a:r>
          </a:p>
          <a:p>
            <a:pPr lvl="1">
              <a:lnSpc>
                <a:spcPct val="90000"/>
              </a:lnSpc>
            </a:pPr>
            <a:r>
              <a:rPr lang="en-US" altLang="en-US" dirty="0"/>
              <a:t>Dividends</a:t>
            </a:r>
          </a:p>
          <a:p>
            <a:pPr lvl="1">
              <a:lnSpc>
                <a:spcPct val="90000"/>
              </a:lnSpc>
            </a:pPr>
            <a:r>
              <a:rPr lang="en-US" altLang="en-US" dirty="0"/>
              <a:t>Interest income</a:t>
            </a:r>
          </a:p>
          <a:p>
            <a:pPr lvl="1">
              <a:lnSpc>
                <a:spcPct val="90000"/>
              </a:lnSpc>
            </a:pPr>
            <a:r>
              <a:rPr lang="en-US" altLang="en-US" dirty="0"/>
              <a:t>Realized gain on disposal of investments</a:t>
            </a:r>
          </a:p>
          <a:p>
            <a:endParaRPr lang="en-CA" dirty="0"/>
          </a:p>
        </p:txBody>
      </p:sp>
    </p:spTree>
    <p:extLst>
      <p:ext uri="{BB962C8B-B14F-4D97-AF65-F5344CB8AC3E}">
        <p14:creationId xmlns:p14="http://schemas.microsoft.com/office/powerpoint/2010/main" val="257917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a:xfrm>
            <a:off x="457200" y="304800"/>
            <a:ext cx="10877859" cy="914400"/>
          </a:xfrm>
        </p:spPr>
        <p:txBody>
          <a:bodyPr/>
          <a:lstStyle/>
          <a:p>
            <a:r>
              <a:rPr lang="en-US" altLang="en-US" dirty="0"/>
              <a:t>Revenues</a:t>
            </a:r>
            <a:endParaRPr lang="en-CA" dirty="0"/>
          </a:p>
        </p:txBody>
      </p:sp>
      <p:pic>
        <p:nvPicPr>
          <p:cNvPr id="9" name="Picture 8">
            <a:extLst>
              <a:ext uri="{FF2B5EF4-FFF2-40B4-BE49-F238E27FC236}">
                <a16:creationId xmlns:a16="http://schemas.microsoft.com/office/drawing/2014/main" id="{E9B70937-5D6E-7878-09D4-8651785DA39F}"/>
              </a:ext>
            </a:extLst>
          </p:cNvPr>
          <p:cNvPicPr>
            <a:picLocks noChangeAspect="1"/>
          </p:cNvPicPr>
          <p:nvPr/>
        </p:nvPicPr>
        <p:blipFill>
          <a:blip r:embed="rId2"/>
          <a:stretch>
            <a:fillRect/>
          </a:stretch>
        </p:blipFill>
        <p:spPr>
          <a:xfrm>
            <a:off x="2133600" y="1192705"/>
            <a:ext cx="10998425" cy="6610756"/>
          </a:xfrm>
          <a:prstGeom prst="rect">
            <a:avLst/>
          </a:prstGeom>
        </p:spPr>
      </p:pic>
    </p:spTree>
    <p:extLst>
      <p:ext uri="{BB962C8B-B14F-4D97-AF65-F5344CB8AC3E}">
        <p14:creationId xmlns:p14="http://schemas.microsoft.com/office/powerpoint/2010/main" val="310536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Expenditures</a:t>
            </a:r>
            <a:endParaRPr lang="en-CA" dirty="0"/>
          </a:p>
        </p:txBody>
      </p:sp>
      <p:sp>
        <p:nvSpPr>
          <p:cNvPr id="5" name="Content Placeholder 4">
            <a:extLst>
              <a:ext uri="{FF2B5EF4-FFF2-40B4-BE49-F238E27FC236}">
                <a16:creationId xmlns:a16="http://schemas.microsoft.com/office/drawing/2014/main" id="{61D48656-981C-45C7-933E-CCFD9B98D8B2}"/>
              </a:ext>
            </a:extLst>
          </p:cNvPr>
          <p:cNvSpPr>
            <a:spLocks noGrp="1"/>
          </p:cNvSpPr>
          <p:nvPr>
            <p:ph idx="1"/>
          </p:nvPr>
        </p:nvSpPr>
        <p:spPr>
          <a:xfrm>
            <a:off x="457200" y="1371600"/>
            <a:ext cx="13316259" cy="4724400"/>
          </a:xfrm>
        </p:spPr>
        <p:txBody>
          <a:bodyPr/>
          <a:lstStyle/>
          <a:p>
            <a:r>
              <a:rPr lang="en-US" altLang="en-US" dirty="0"/>
              <a:t>All operating costs of ENNET</a:t>
            </a:r>
          </a:p>
          <a:p>
            <a:pPr lvl="1"/>
            <a:r>
              <a:rPr lang="en-US" altLang="en-US" dirty="0"/>
              <a:t>Professional fees</a:t>
            </a:r>
          </a:p>
          <a:p>
            <a:pPr lvl="1"/>
            <a:r>
              <a:rPr lang="en-US" altLang="en-US" dirty="0"/>
              <a:t>Office and other</a:t>
            </a:r>
          </a:p>
          <a:p>
            <a:pPr lvl="1"/>
            <a:r>
              <a:rPr lang="en-US" altLang="en-US" dirty="0"/>
              <a:t>Trustee fees</a:t>
            </a:r>
          </a:p>
          <a:p>
            <a:pPr lvl="1"/>
            <a:r>
              <a:rPr lang="en-US" altLang="en-US" dirty="0"/>
              <a:t>Investment management fees </a:t>
            </a:r>
          </a:p>
          <a:p>
            <a:pPr lvl="2"/>
            <a:r>
              <a:rPr lang="en-US" altLang="en-US" dirty="0"/>
              <a:t>Dixon Mitchell Investment Counsel Inc.</a:t>
            </a:r>
          </a:p>
          <a:p>
            <a:pPr lvl="2"/>
            <a:r>
              <a:rPr lang="en-US" altLang="en-US" dirty="0"/>
              <a:t>Guardian Capital LP</a:t>
            </a:r>
          </a:p>
          <a:p>
            <a:pPr lvl="1"/>
            <a:r>
              <a:rPr lang="en-US" altLang="en-US" dirty="0"/>
              <a:t>Investment consulting fee</a:t>
            </a:r>
          </a:p>
          <a:p>
            <a:pPr lvl="2"/>
            <a:r>
              <a:rPr lang="en-US" altLang="en-US" dirty="0"/>
              <a:t>TE Investment Counsel Inc.</a:t>
            </a:r>
          </a:p>
          <a:p>
            <a:pPr lvl="1"/>
            <a:r>
              <a:rPr lang="en-US" altLang="en-US" dirty="0"/>
              <a:t>Trustee honoraria</a:t>
            </a:r>
          </a:p>
          <a:p>
            <a:endParaRPr lang="en-CA" dirty="0"/>
          </a:p>
        </p:txBody>
      </p:sp>
    </p:spTree>
    <p:extLst>
      <p:ext uri="{BB962C8B-B14F-4D97-AF65-F5344CB8AC3E}">
        <p14:creationId xmlns:p14="http://schemas.microsoft.com/office/powerpoint/2010/main" val="204788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A65F76-13A2-41D9-8656-0002E65C3FD7}"/>
              </a:ext>
            </a:extLst>
          </p:cNvPr>
          <p:cNvSpPr>
            <a:spLocks noGrp="1"/>
          </p:cNvSpPr>
          <p:nvPr>
            <p:ph type="title"/>
          </p:nvPr>
        </p:nvSpPr>
        <p:spPr/>
        <p:txBody>
          <a:bodyPr/>
          <a:lstStyle/>
          <a:p>
            <a:r>
              <a:rPr lang="en-US" altLang="en-US" dirty="0"/>
              <a:t>Expenditures</a:t>
            </a:r>
            <a:endParaRPr lang="en-CA" dirty="0"/>
          </a:p>
        </p:txBody>
      </p:sp>
      <p:pic>
        <p:nvPicPr>
          <p:cNvPr id="3" name="Picture 2">
            <a:extLst>
              <a:ext uri="{FF2B5EF4-FFF2-40B4-BE49-F238E27FC236}">
                <a16:creationId xmlns:a16="http://schemas.microsoft.com/office/drawing/2014/main" id="{F3B03A16-2243-F79A-9C7B-492A50253AFC}"/>
              </a:ext>
            </a:extLst>
          </p:cNvPr>
          <p:cNvPicPr>
            <a:picLocks noChangeAspect="1"/>
          </p:cNvPicPr>
          <p:nvPr/>
        </p:nvPicPr>
        <p:blipFill>
          <a:blip r:embed="rId2"/>
          <a:stretch>
            <a:fillRect/>
          </a:stretch>
        </p:blipFill>
        <p:spPr>
          <a:xfrm>
            <a:off x="1752600" y="1261756"/>
            <a:ext cx="10582919" cy="6358244"/>
          </a:xfrm>
          <a:prstGeom prst="rect">
            <a:avLst/>
          </a:prstGeom>
        </p:spPr>
      </p:pic>
    </p:spTree>
    <p:extLst>
      <p:ext uri="{BB962C8B-B14F-4D97-AF65-F5344CB8AC3E}">
        <p14:creationId xmlns:p14="http://schemas.microsoft.com/office/powerpoint/2010/main" val="3317534570"/>
      </p:ext>
    </p:extLst>
  </p:cSld>
  <p:clrMapOvr>
    <a:masterClrMapping/>
  </p:clrMapOvr>
</p:sld>
</file>

<file path=ppt/theme/theme1.xml><?xml version="1.0" encoding="utf-8"?>
<a:theme xmlns:a="http://schemas.openxmlformats.org/drawingml/2006/main" name="Title Slides">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9226FA240FB04EB1BF835CC6917731" ma:contentTypeVersion="6" ma:contentTypeDescription="Create a new document." ma:contentTypeScope="" ma:versionID="cac65b789213ace66f2bda3fc6b70aaf">
  <xsd:schema xmlns:xsd="http://www.w3.org/2001/XMLSchema" xmlns:xs="http://www.w3.org/2001/XMLSchema" xmlns:p="http://schemas.microsoft.com/office/2006/metadata/properties" xmlns:ns1="http://schemas.microsoft.com/sharepoint/v3" xmlns:ns2="6ac91bab-4c35-4a4c-8043-63390c8a33b9" targetNamespace="http://schemas.microsoft.com/office/2006/metadata/properties" ma:root="true" ma:fieldsID="b356c33c6a64368637047b07dc3d9e3f" ns1:_="" ns2:_="">
    <xsd:import namespace="http://schemas.microsoft.com/sharepoint/v3"/>
    <xsd:import namespace="6ac91bab-4c35-4a4c-8043-63390c8a33b9"/>
    <xsd:element name="properties">
      <xsd:complexType>
        <xsd:sequence>
          <xsd:element name="documentManagement">
            <xsd:complexType>
              <xsd:all>
                <xsd:element ref="ns1:PublishingStartDate" minOccurs="0"/>
                <xsd:element ref="ns1:PublishingExpirationDate" minOccurs="0"/>
                <xsd:element ref="ns2:SharedWithUsers" minOccurs="0"/>
                <xsd:element ref="ns2:TaxKeywordTaxHTField" minOccurs="0"/>
                <xsd:element ref="ns2:TaxCatchAll" minOccurs="0"/>
                <xsd:element ref="ns1:Seo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SeoKeywords" ma:index="14" nillable="true" ma:displayName="Meta Keywords" ma:description="Meta Keywords" ma:hidden="true" ma:internalName="SeoKeyword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91bab-4c35-4a4c-8043-63390c8a33b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de9bbabe-4945-4f92-8fd3-6fdc5109288e"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description="" ma:hidden="true" ma:list="{634b1b6c-4082-4b8e-97f2-5906cc945240}" ma:internalName="TaxCatchAll" ma:showField="CatchAllData" ma:web="6ac91bab-4c35-4a4c-8043-63390c8a3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6ac91bab-4c35-4a4c-8043-63390c8a33b9"/>
    <SeoKeywords xmlns="http://schemas.microsoft.com/sharepoint/v3" xsi:nil="true"/>
    <TaxKeywordTaxHTField xmlns="6ac91bab-4c35-4a4c-8043-63390c8a33b9">
      <Terms xmlns="http://schemas.microsoft.com/office/infopath/2007/PartnerControls"/>
    </TaxKeywordTaxHTField>
  </documentManagement>
</p:properties>
</file>

<file path=customXml/itemProps1.xml><?xml version="1.0" encoding="utf-8"?>
<ds:datastoreItem xmlns:ds="http://schemas.openxmlformats.org/officeDocument/2006/customXml" ds:itemID="{922EA7F3-5084-4CA2-A817-F97939EEC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c91bab-4c35-4a4c-8043-63390c8a3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15D1FB-3443-40B4-8684-6A5085B6165F}">
  <ds:schemaRefs>
    <ds:schemaRef ds:uri="http://schemas.microsoft.com/sharepoint/v3/contenttype/forms"/>
  </ds:schemaRefs>
</ds:datastoreItem>
</file>

<file path=customXml/itemProps3.xml><?xml version="1.0" encoding="utf-8"?>
<ds:datastoreItem xmlns:ds="http://schemas.openxmlformats.org/officeDocument/2006/customXml" ds:itemID="{7BFD7FA7-8F36-47B1-9D9E-81B84017EE79}">
  <ds:schemaRefs>
    <ds:schemaRef ds:uri="http://purl.org/dc/elements/1.1/"/>
    <ds:schemaRef ds:uri="http://schemas.microsoft.com/office/2006/metadata/properties"/>
    <ds:schemaRef ds:uri="http://schemas.microsoft.com/sharepoint/v3"/>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6ac91bab-4c35-4a4c-8043-63390c8a33b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6904</TotalTime>
  <Words>688</Words>
  <Application>Microsoft Office PowerPoint</Application>
  <PresentationFormat>Custom</PresentationFormat>
  <Paragraphs>156</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 New Roman</vt:lpstr>
      <vt:lpstr>Title Slides</vt:lpstr>
      <vt:lpstr>Custom Design</vt:lpstr>
      <vt:lpstr>PowerPoint Presentation</vt:lpstr>
      <vt:lpstr>Agenda</vt:lpstr>
      <vt:lpstr>Management and Trustee Responsibility</vt:lpstr>
      <vt:lpstr>Auditor Responsibility (MNP)</vt:lpstr>
      <vt:lpstr>Auditor Opinions</vt:lpstr>
      <vt:lpstr>Revenues</vt:lpstr>
      <vt:lpstr>Revenues</vt:lpstr>
      <vt:lpstr>Expenditures</vt:lpstr>
      <vt:lpstr>Expenditures</vt:lpstr>
      <vt:lpstr>Surplus Allocation</vt:lpstr>
      <vt:lpstr>Surplus Allocation</vt:lpstr>
      <vt:lpstr>Surplus Allocation</vt:lpstr>
      <vt:lpstr>Approved  Projects</vt:lpstr>
      <vt:lpstr>Approved Projects</vt:lpstr>
      <vt:lpstr>Assets</vt:lpstr>
      <vt:lpstr>PowerPoint Presentation</vt:lpstr>
      <vt:lpstr>Trust Equity</vt:lpstr>
      <vt:lpstr>Trust Equity</vt:lpstr>
      <vt:lpstr>PowerPoint Presentation</vt:lpstr>
    </vt:vector>
  </TitlesOfParts>
  <Company>Meyers Norris Penny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Mitchell</dc:creator>
  <cp:keywords/>
  <dc:description/>
  <cp:lastModifiedBy>Darren Rennie</cp:lastModifiedBy>
  <cp:revision>414</cp:revision>
  <cp:lastPrinted>2018-11-21T21:42:58Z</cp:lastPrinted>
  <dcterms:created xsi:type="dcterms:W3CDTF">2013-03-14T18:21:25Z</dcterms:created>
  <dcterms:modified xsi:type="dcterms:W3CDTF">2024-05-08T18:59:15Z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0x010100F29226FA240FB04EB1BF835CC6917731</vt:lpwstr>
  </property>
</Properties>
</file>